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4"/>
  </p:sldMasterIdLst>
  <p:notesMasterIdLst>
    <p:notesMasterId r:id="rId19"/>
  </p:notesMasterIdLst>
  <p:handoutMasterIdLst>
    <p:handoutMasterId r:id="rId20"/>
  </p:handoutMasterIdLst>
  <p:sldIdLst>
    <p:sldId id="2593" r:id="rId5"/>
    <p:sldId id="2595" r:id="rId6"/>
    <p:sldId id="2614" r:id="rId7"/>
    <p:sldId id="2596" r:id="rId8"/>
    <p:sldId id="2627" r:id="rId9"/>
    <p:sldId id="2619" r:id="rId10"/>
    <p:sldId id="2628" r:id="rId11"/>
    <p:sldId id="2625" r:id="rId12"/>
    <p:sldId id="2623" r:id="rId13"/>
    <p:sldId id="2604" r:id="rId14"/>
    <p:sldId id="2626" r:id="rId15"/>
    <p:sldId id="2624" r:id="rId16"/>
    <p:sldId id="2622" r:id="rId17"/>
    <p:sldId id="2621" r:id="rId18"/>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032" userDrawn="1">
          <p15:clr>
            <a:srgbClr val="A4A3A4"/>
          </p15:clr>
        </p15:guide>
        <p15:guide id="3" orient="horz" pos="3912" userDrawn="1">
          <p15:clr>
            <a:srgbClr val="A4A3A4"/>
          </p15:clr>
        </p15:guide>
        <p15:guide id="4" pos="7392" userDrawn="1">
          <p15:clr>
            <a:srgbClr val="A4A3A4"/>
          </p15:clr>
        </p15:guide>
        <p15:guide id="5" orient="horz" pos="168" userDrawn="1">
          <p15:clr>
            <a:srgbClr val="A4A3A4"/>
          </p15:clr>
        </p15:guide>
        <p15:guide id="6" pos="607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a:srgbClr val="E86100"/>
    <a:srgbClr val="999999"/>
    <a:srgbClr val="666666"/>
    <a:srgbClr val="F8AD76"/>
    <a:srgbClr val="F0873B"/>
    <a:srgbClr val="DA5806"/>
    <a:srgbClr val="CC4E0B"/>
    <a:srgbClr val="DFE2E6"/>
    <a:srgbClr val="B6BD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66" autoAdjust="0"/>
    <p:restoredTop sz="96327" autoAdjust="0"/>
  </p:normalViewPr>
  <p:slideViewPr>
    <p:cSldViewPr snapToGrid="0" snapToObjects="1">
      <p:cViewPr varScale="1">
        <p:scale>
          <a:sx n="118" d="100"/>
          <a:sy n="118" d="100"/>
        </p:scale>
        <p:origin x="728" y="192"/>
      </p:cViewPr>
      <p:guideLst>
        <p:guide pos="1032"/>
        <p:guide orient="horz" pos="3912"/>
        <p:guide pos="7392"/>
        <p:guide orient="horz" pos="168"/>
        <p:guide pos="6072"/>
      </p:guideLst>
    </p:cSldViewPr>
  </p:slideViewPr>
  <p:notesTextViewPr>
    <p:cViewPr>
      <p:scale>
        <a:sx n="105" d="100"/>
        <a:sy n="105" d="100"/>
      </p:scale>
      <p:origin x="0" y="0"/>
    </p:cViewPr>
  </p:notesTextViewPr>
  <p:sorterViewPr>
    <p:cViewPr varScale="1">
      <p:scale>
        <a:sx n="70" d="100"/>
        <a:sy n="70" d="100"/>
      </p:scale>
      <p:origin x="0" y="0"/>
    </p:cViewPr>
  </p:sorterViewPr>
  <p:notesViewPr>
    <p:cSldViewPr snapToGrid="0" snapToObjects="1">
      <p:cViewPr>
        <p:scale>
          <a:sx n="130" d="100"/>
          <a:sy n="130" d="100"/>
        </p:scale>
        <p:origin x="3552" y="-8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C7BBB6E-D80F-6FAF-9FB5-AA6B84D5483C}"/>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CF0D300-B8AB-1EFD-170C-7C55E44EBC47}"/>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814767B8-48F4-FC40-8EE3-73AFB29D2F71}" type="datetimeFigureOut">
              <a:rPr lang="en-US" smtClean="0"/>
              <a:t>7/21/25</a:t>
            </a:fld>
            <a:endParaRPr lang="en-US"/>
          </a:p>
        </p:txBody>
      </p:sp>
      <p:sp>
        <p:nvSpPr>
          <p:cNvPr id="4" name="Footer Placeholder 3">
            <a:extLst>
              <a:ext uri="{FF2B5EF4-FFF2-40B4-BE49-F238E27FC236}">
                <a16:creationId xmlns:a16="http://schemas.microsoft.com/office/drawing/2014/main" id="{C6F34ADE-0BF1-CA49-BAFF-A4E7451C00B9}"/>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8842AF3-A48B-8DF3-3947-B1B14AFCA67B}"/>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9DB4A747-B4B6-E94A-8D7C-C3C0016E9F4B}" type="slidenum">
              <a:rPr lang="en-US" smtClean="0"/>
              <a:t>‹#›</a:t>
            </a:fld>
            <a:endParaRPr lang="en-US"/>
          </a:p>
        </p:txBody>
      </p:sp>
    </p:spTree>
    <p:extLst>
      <p:ext uri="{BB962C8B-B14F-4D97-AF65-F5344CB8AC3E}">
        <p14:creationId xmlns:p14="http://schemas.microsoft.com/office/powerpoint/2010/main" val="2065437"/>
      </p:ext>
    </p:extLst>
  </p:cSld>
  <p:clrMap bg1="lt1" tx1="dk1" bg2="lt2" tx2="dk2" accent1="accent1" accent2="accent2" accent3="accent3" accent4="accent4" accent5="accent5" accent6="accent6" hlink="hlink" folHlink="folHlink"/>
</p:handoutMaster>
</file>

<file path=ppt/media/image1.png>
</file>

<file path=ppt/media/image15.png>
</file>

<file path=ppt/media/image2.png>
</file>

<file path=ppt/media/image3.png>
</file>

<file path=ppt/media/image4.jp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A87EC7DA-A452-8D47-985C-53876DFA5223}" type="datetimeFigureOut">
              <a:rPr lang="en-US" smtClean="0"/>
              <a:t>7/21/25</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991A6AEC-34C5-724F-A9F3-C32254C34CCA}" type="slidenum">
              <a:rPr lang="en-US" smtClean="0"/>
              <a:t>‹#›</a:t>
            </a:fld>
            <a:endParaRPr lang="en-US" dirty="0"/>
          </a:p>
        </p:txBody>
      </p:sp>
    </p:spTree>
    <p:extLst>
      <p:ext uri="{BB962C8B-B14F-4D97-AF65-F5344CB8AC3E}">
        <p14:creationId xmlns:p14="http://schemas.microsoft.com/office/powerpoint/2010/main" val="469809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28AEC2-BB00-E14A-935A-51CB9E4A467E}"/>
              </a:ext>
            </a:extLst>
          </p:cNvPr>
          <p:cNvSpPr>
            <a:spLocks noGrp="1"/>
          </p:cNvSpPr>
          <p:nvPr>
            <p:ph idx="1" hasCustomPrompt="1"/>
          </p:nvPr>
        </p:nvSpPr>
        <p:spPr>
          <a:xfrm>
            <a:off x="417341" y="1316646"/>
            <a:ext cx="11357316" cy="4860317"/>
          </a:xfrm>
        </p:spPr>
        <p:txBody>
          <a:bodyPr>
            <a:noAutofit/>
          </a:bodyPr>
          <a:lstStyle>
            <a:lvl1pPr marL="228600" marR="0" indent="-228600" algn="l" defTabSz="914400" rtl="0" eaLnBrk="1" fontAlgn="auto" latinLnBrk="0" hangingPunct="1">
              <a:lnSpc>
                <a:spcPct val="90000"/>
              </a:lnSpc>
              <a:spcBef>
                <a:spcPts val="0"/>
              </a:spcBef>
              <a:spcAft>
                <a:spcPts val="1200"/>
              </a:spcAft>
              <a:buClr>
                <a:srgbClr val="E86100"/>
              </a:buClr>
              <a:buSzTx/>
              <a:buFont typeface="Wingdings" pitchFamily="2" charset="2"/>
              <a:buChar char="§"/>
              <a:tabLst>
                <a:tab pos="222250" algn="l"/>
              </a:tabLst>
              <a:defRPr sz="1800"/>
            </a:lvl1pPr>
            <a:lvl2pPr marL="685800" indent="-228600">
              <a:spcAft>
                <a:spcPts val="1200"/>
              </a:spcAft>
              <a:buClr>
                <a:srgbClr val="0C2340"/>
              </a:buClr>
              <a:buFont typeface="System Font Regular"/>
              <a:buChar char="–"/>
              <a:defRPr sz="1600"/>
            </a:lvl2pPr>
            <a:lvl3pPr marL="1146175" marR="0" indent="-231775" algn="l" defTabSz="914400" rtl="0" eaLnBrk="1" fontAlgn="auto" latinLnBrk="0" hangingPunct="1">
              <a:lnSpc>
                <a:spcPct val="90000"/>
              </a:lnSpc>
              <a:spcBef>
                <a:spcPts val="0"/>
              </a:spcBef>
              <a:spcAft>
                <a:spcPts val="1200"/>
              </a:spcAft>
              <a:buClr>
                <a:srgbClr val="0C2340"/>
              </a:buClr>
              <a:buSzTx/>
              <a:buFont typeface="Arial" panose="020B0604020202020204" pitchFamily="34" charset="0"/>
              <a:buChar char="•"/>
              <a:tabLst/>
              <a:defRPr sz="1400"/>
            </a:lvl3pPr>
            <a:lvl4pPr marL="1543050" marR="0" indent="-171450" algn="l" defTabSz="914400" rtl="0" eaLnBrk="1" fontAlgn="auto" latinLnBrk="0" hangingPunct="1">
              <a:lnSpc>
                <a:spcPct val="90000"/>
              </a:lnSpc>
              <a:spcBef>
                <a:spcPts val="0"/>
              </a:spcBef>
              <a:spcAft>
                <a:spcPts val="1200"/>
              </a:spcAft>
              <a:buClrTx/>
              <a:buSzTx/>
              <a:buFont typeface="Arial" panose="020B0604020202020204" pitchFamily="34" charset="0"/>
              <a:buChar char="•"/>
              <a:tabLst/>
              <a:defRPr sz="1200"/>
            </a:lvl4pPr>
            <a:lvl5pPr marL="2057400" marR="0" indent="-228600" algn="l" defTabSz="914400" rtl="0" eaLnBrk="1" fontAlgn="auto" latinLnBrk="0" hangingPunct="1">
              <a:lnSpc>
                <a:spcPct val="90000"/>
              </a:lnSpc>
              <a:spcBef>
                <a:spcPts val="0"/>
              </a:spcBef>
              <a:spcAft>
                <a:spcPts val="1200"/>
              </a:spcAft>
              <a:buClrTx/>
              <a:buSzTx/>
              <a:buFont typeface="Arial" panose="020B0604020202020204" pitchFamily="34" charset="0"/>
              <a:buChar char="•"/>
              <a:tabLst/>
              <a:defRPr sz="1200"/>
            </a:lvl5pPr>
          </a:lstStyle>
          <a:p>
            <a:r>
              <a:rPr lang="en-US" dirty="0"/>
              <a:t>First level – orange square bullets, Avenir Next LT Pro, Regular, 18 </a:t>
            </a:r>
            <a:r>
              <a:rPr lang="en-US" dirty="0" err="1"/>
              <a:t>pt</a:t>
            </a:r>
            <a:r>
              <a:rPr lang="en-US" dirty="0"/>
              <a:t>, gray font, sentence case</a:t>
            </a:r>
          </a:p>
          <a:p>
            <a:r>
              <a:rPr lang="en-US" dirty="0"/>
              <a:t>Sentence case is capitalizing only the first letter of the first word and any proper nouns and names/titles. </a:t>
            </a:r>
          </a:p>
          <a:p>
            <a:pPr lvl="1"/>
            <a:r>
              <a:rPr lang="en-US" dirty="0"/>
              <a:t>Second level – dark blue dashes, Avenir Next LT Pro, Regular, 16 </a:t>
            </a:r>
            <a:r>
              <a:rPr lang="en-US" dirty="0" err="1"/>
              <a:t>pt</a:t>
            </a:r>
            <a:r>
              <a:rPr lang="en-US" dirty="0"/>
              <a:t>, gray font, sentence case</a:t>
            </a:r>
          </a:p>
          <a:p>
            <a:pPr lvl="2"/>
            <a:r>
              <a:rPr lang="en-US" dirty="0"/>
              <a:t>Third level – dark blue circle bullets, Avenir Next LT Pro, Regular, 14 </a:t>
            </a:r>
            <a:r>
              <a:rPr lang="en-US" dirty="0" err="1"/>
              <a:t>pt</a:t>
            </a:r>
            <a:r>
              <a:rPr lang="en-US" dirty="0"/>
              <a:t>, gray font, sentence case</a:t>
            </a:r>
          </a:p>
          <a:p>
            <a:r>
              <a:rPr lang="en-US" dirty="0"/>
              <a:t>If the title or text placeholders need alignment, go to the Home tab, click Reset in the Slides toolbar. </a:t>
            </a:r>
          </a:p>
          <a:p>
            <a:r>
              <a:rPr lang="en-US" dirty="0"/>
              <a:t>Use a period if the bullet is a complete sentence.</a:t>
            </a:r>
          </a:p>
        </p:txBody>
      </p:sp>
      <p:sp>
        <p:nvSpPr>
          <p:cNvPr id="7" name="Slide Number Placeholder 6">
            <a:extLst>
              <a:ext uri="{FF2B5EF4-FFF2-40B4-BE49-F238E27FC236}">
                <a16:creationId xmlns:a16="http://schemas.microsoft.com/office/drawing/2014/main" id="{A2C21FF3-C1CD-8C4B-87CA-7B3AF967C44B}"/>
              </a:ext>
            </a:extLst>
          </p:cNvPr>
          <p:cNvSpPr>
            <a:spLocks noGrp="1"/>
          </p:cNvSpPr>
          <p:nvPr>
            <p:ph type="sldNum" sz="quarter" idx="12"/>
          </p:nvPr>
        </p:nvSpPr>
        <p:spPr/>
        <p:txBody>
          <a:bodyPr/>
          <a:lstStyle/>
          <a:p>
            <a:fld id="{9564885F-477D-A14D-B2C1-5ECAF755F313}" type="slidenum">
              <a:rPr lang="en-US" smtClean="0"/>
              <a:pPr/>
              <a:t>‹#›</a:t>
            </a:fld>
            <a:endParaRPr lang="en-US" spc="400" dirty="0"/>
          </a:p>
        </p:txBody>
      </p:sp>
      <p:sp>
        <p:nvSpPr>
          <p:cNvPr id="2" name="Title 1">
            <a:extLst>
              <a:ext uri="{FF2B5EF4-FFF2-40B4-BE49-F238E27FC236}">
                <a16:creationId xmlns:a16="http://schemas.microsoft.com/office/drawing/2014/main" id="{5DE20C52-A91C-3503-89A8-66C50B152B9D}"/>
              </a:ext>
            </a:extLst>
          </p:cNvPr>
          <p:cNvSpPr>
            <a:spLocks noGrp="1"/>
          </p:cNvSpPr>
          <p:nvPr>
            <p:ph type="title" hasCustomPrompt="1"/>
          </p:nvPr>
        </p:nvSpPr>
        <p:spPr/>
        <p:txBody>
          <a:bodyPr/>
          <a:lstStyle/>
          <a:p>
            <a:r>
              <a:rPr lang="en-US" dirty="0"/>
              <a:t>TITLE — avenir NEXT LT PRO, DEMI, 28 PT, dark BLUE</a:t>
            </a:r>
          </a:p>
        </p:txBody>
      </p:sp>
    </p:spTree>
    <p:extLst>
      <p:ext uri="{BB962C8B-B14F-4D97-AF65-F5344CB8AC3E}">
        <p14:creationId xmlns:p14="http://schemas.microsoft.com/office/powerpoint/2010/main" val="1063333055"/>
      </p:ext>
    </p:extLst>
  </p:cSld>
  <p:clrMapOvr>
    <a:masterClrMapping/>
  </p:clrMapOvr>
  <p:extLst>
    <p:ext uri="{DCECCB84-F9BA-43D5-87BE-67443E8EF086}">
      <p15:sldGuideLst xmlns:p15="http://schemas.microsoft.com/office/powerpoint/2012/main">
        <p15:guide id="3" pos="216" userDrawn="1">
          <p15:clr>
            <a:srgbClr val="FBAE40"/>
          </p15:clr>
        </p15:guide>
        <p15:guide id="4" pos="7464" userDrawn="1">
          <p15:clr>
            <a:srgbClr val="FBAE40"/>
          </p15:clr>
        </p15:guide>
        <p15:guide id="6" orient="horz" pos="408" userDrawn="1">
          <p15:clr>
            <a:srgbClr val="FBAE40"/>
          </p15:clr>
        </p15:guide>
        <p15:guide id="7" orient="horz" pos="4224" userDrawn="1">
          <p15:clr>
            <a:srgbClr val="FBAE40"/>
          </p15:clr>
        </p15:guide>
        <p15:guide id="8" orient="horz" pos="388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Subtitle +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28AEC2-BB00-E14A-935A-51CB9E4A467E}"/>
              </a:ext>
            </a:extLst>
          </p:cNvPr>
          <p:cNvSpPr>
            <a:spLocks noGrp="1"/>
          </p:cNvSpPr>
          <p:nvPr>
            <p:ph idx="1" hasCustomPrompt="1"/>
          </p:nvPr>
        </p:nvSpPr>
        <p:spPr>
          <a:xfrm>
            <a:off x="420624" y="1316646"/>
            <a:ext cx="11356848" cy="4860317"/>
          </a:xfrm>
        </p:spPr>
        <p:txBody>
          <a:bodyPr>
            <a:noAutofit/>
          </a:bodyPr>
          <a:lstStyle>
            <a:lvl1pPr marL="228600" marR="0" indent="-228600" algn="l" defTabSz="914400" rtl="0" eaLnBrk="1" fontAlgn="auto" latinLnBrk="0" hangingPunct="1">
              <a:lnSpc>
                <a:spcPct val="90000"/>
              </a:lnSpc>
              <a:spcBef>
                <a:spcPts val="0"/>
              </a:spcBef>
              <a:spcAft>
                <a:spcPts val="1200"/>
              </a:spcAft>
              <a:buClr>
                <a:srgbClr val="E86100"/>
              </a:buClr>
              <a:buSzTx/>
              <a:buFont typeface="Wingdings" pitchFamily="2" charset="2"/>
              <a:buChar char="§"/>
              <a:tabLst/>
              <a:defRPr sz="1800"/>
            </a:lvl1pPr>
            <a:lvl2pPr marL="685800" indent="-228600">
              <a:spcAft>
                <a:spcPts val="1200"/>
              </a:spcAft>
              <a:buClr>
                <a:srgbClr val="0C2340"/>
              </a:buClr>
              <a:buFont typeface="System Font Regular"/>
              <a:buChar char="–"/>
              <a:defRPr sz="1600"/>
            </a:lvl2pPr>
            <a:lvl3pPr marL="1143000" marR="0" indent="-228600" algn="l" defTabSz="914400" rtl="0" eaLnBrk="1" fontAlgn="auto" latinLnBrk="0" hangingPunct="1">
              <a:lnSpc>
                <a:spcPct val="90000"/>
              </a:lnSpc>
              <a:spcBef>
                <a:spcPts val="0"/>
              </a:spcBef>
              <a:spcAft>
                <a:spcPts val="1200"/>
              </a:spcAft>
              <a:buClr>
                <a:srgbClr val="0C2340"/>
              </a:buClr>
              <a:buSzTx/>
              <a:buFont typeface="Arial" panose="020B0604020202020204" pitchFamily="34" charset="0"/>
              <a:buChar char="•"/>
              <a:tabLst/>
              <a:defRPr sz="1400">
                <a:solidFill>
                  <a:srgbClr val="63656A"/>
                </a:solidFill>
              </a:defRPr>
            </a:lvl3pPr>
            <a:lvl4pPr marL="1600200" marR="0" indent="-228600" algn="l" defTabSz="914400" rtl="0" eaLnBrk="1" fontAlgn="auto" latinLnBrk="0" hangingPunct="1">
              <a:lnSpc>
                <a:spcPct val="90000"/>
              </a:lnSpc>
              <a:spcBef>
                <a:spcPts val="0"/>
              </a:spcBef>
              <a:spcAft>
                <a:spcPts val="1200"/>
              </a:spcAft>
              <a:buClrTx/>
              <a:buSzTx/>
              <a:buFont typeface="Arial" panose="020B0604020202020204" pitchFamily="34" charset="0"/>
              <a:buChar char="•"/>
              <a:tabLst/>
              <a:defRPr sz="1200"/>
            </a:lvl4pPr>
            <a:lvl5pPr marL="2057400" marR="0" indent="-228600" algn="l" defTabSz="914400" rtl="0" eaLnBrk="1" fontAlgn="auto" latinLnBrk="0" hangingPunct="1">
              <a:lnSpc>
                <a:spcPct val="90000"/>
              </a:lnSpc>
              <a:spcBef>
                <a:spcPts val="0"/>
              </a:spcBef>
              <a:spcAft>
                <a:spcPts val="1200"/>
              </a:spcAft>
              <a:buClrTx/>
              <a:buSzTx/>
              <a:buFont typeface="Arial" panose="020B0604020202020204" pitchFamily="34" charset="0"/>
              <a:buChar char="•"/>
              <a:tabLst/>
              <a:defRPr sz="1200"/>
            </a:lvl5pPr>
          </a:lstStyle>
          <a:p>
            <a:r>
              <a:rPr lang="en-US" dirty="0"/>
              <a:t>First level – orange square bullets, Avenir Next LT Pro, Regular, 18 </a:t>
            </a:r>
            <a:r>
              <a:rPr lang="en-US" dirty="0" err="1"/>
              <a:t>pt</a:t>
            </a:r>
            <a:r>
              <a:rPr lang="en-US" dirty="0"/>
              <a:t>, gray font, sentence case</a:t>
            </a:r>
          </a:p>
          <a:p>
            <a:r>
              <a:rPr lang="en-US" dirty="0"/>
              <a:t>Sentence case is capitalizing only the first letter of the first word and any proper nouns and names/titles. </a:t>
            </a:r>
          </a:p>
          <a:p>
            <a:pPr lvl="1"/>
            <a:r>
              <a:rPr lang="en-US" dirty="0"/>
              <a:t>Second level – dark blue dashes, Avenir Next LT Pro, Regular, 16 </a:t>
            </a:r>
            <a:r>
              <a:rPr lang="en-US" dirty="0" err="1"/>
              <a:t>pt</a:t>
            </a:r>
            <a:r>
              <a:rPr lang="en-US" dirty="0"/>
              <a:t>, gray font, sentence case</a:t>
            </a:r>
          </a:p>
          <a:p>
            <a:pPr lvl="2"/>
            <a:r>
              <a:rPr lang="en-US" dirty="0"/>
              <a:t>Third level – dark blue circle bullets, Avenir Next LT Pro, Regular, 14 </a:t>
            </a:r>
            <a:r>
              <a:rPr lang="en-US" dirty="0" err="1"/>
              <a:t>pt</a:t>
            </a:r>
            <a:r>
              <a:rPr lang="en-US" dirty="0"/>
              <a:t>, gray font, sentence case</a:t>
            </a:r>
          </a:p>
          <a:p>
            <a:r>
              <a:rPr lang="en-US" dirty="0"/>
              <a:t>If the title or text placeholders need alignment, go to the Home tab, click Reset in the Slides toolbar. </a:t>
            </a:r>
          </a:p>
          <a:p>
            <a:r>
              <a:rPr lang="en-US" dirty="0"/>
              <a:t>Use a period if the bullet is a complete sentence.</a:t>
            </a:r>
          </a:p>
        </p:txBody>
      </p:sp>
      <p:sp>
        <p:nvSpPr>
          <p:cNvPr id="9" name="Text Placeholder 8">
            <a:extLst>
              <a:ext uri="{FF2B5EF4-FFF2-40B4-BE49-F238E27FC236}">
                <a16:creationId xmlns:a16="http://schemas.microsoft.com/office/drawing/2014/main" id="{FE5AC97A-CBAB-B440-8B71-F2E3BA9F220C}"/>
              </a:ext>
            </a:extLst>
          </p:cNvPr>
          <p:cNvSpPr>
            <a:spLocks noGrp="1"/>
          </p:cNvSpPr>
          <p:nvPr>
            <p:ph type="body" sz="quarter" idx="13" hasCustomPrompt="1"/>
          </p:nvPr>
        </p:nvSpPr>
        <p:spPr>
          <a:xfrm>
            <a:off x="1771444" y="631976"/>
            <a:ext cx="9998798" cy="350772"/>
          </a:xfrm>
        </p:spPr>
        <p:txBody>
          <a:bodyPr anchor="t">
            <a:noAutofit/>
          </a:bodyPr>
          <a:lstStyle>
            <a:lvl1pPr marL="0" indent="0">
              <a:buNone/>
              <a:defRPr sz="1800" b="1" i="0" cap="all" baseline="0">
                <a:solidFill>
                  <a:schemeClr val="accent2"/>
                </a:solidFill>
                <a:latin typeface="Avenir Next LT Pro Demi" panose="020B0504020202020204" pitchFamily="34" charset="77"/>
              </a:defRPr>
            </a:lvl1pPr>
            <a:lvl2pPr marL="457200" indent="0">
              <a:buNone/>
              <a:defRPr/>
            </a:lvl2pPr>
            <a:lvl3pPr marL="914400" indent="0">
              <a:buNone/>
              <a:defRPr/>
            </a:lvl3pPr>
            <a:lvl4pPr marL="1371600" indent="0">
              <a:buNone/>
              <a:defRPr/>
            </a:lvl4pPr>
            <a:lvl5pPr marL="1828800" indent="0">
              <a:buNone/>
              <a:defRPr/>
            </a:lvl5pPr>
          </a:lstStyle>
          <a:p>
            <a:r>
              <a:rPr lang="en-US" dirty="0"/>
              <a:t>Subhead — Avenir next </a:t>
            </a:r>
            <a:r>
              <a:rPr lang="en-US" dirty="0" err="1"/>
              <a:t>lt</a:t>
            </a:r>
            <a:r>
              <a:rPr lang="en-US" dirty="0"/>
              <a:t> pro, demi, 18 </a:t>
            </a:r>
            <a:r>
              <a:rPr lang="en-US" dirty="0" err="1"/>
              <a:t>pt</a:t>
            </a:r>
            <a:r>
              <a:rPr lang="en-US" dirty="0"/>
              <a:t>, ORANGE, all CAPS</a:t>
            </a:r>
          </a:p>
        </p:txBody>
      </p:sp>
      <p:sp>
        <p:nvSpPr>
          <p:cNvPr id="5" name="Title 4">
            <a:extLst>
              <a:ext uri="{FF2B5EF4-FFF2-40B4-BE49-F238E27FC236}">
                <a16:creationId xmlns:a16="http://schemas.microsoft.com/office/drawing/2014/main" id="{CE31BE01-CFBB-27D3-0AA9-E200DBA8532D}"/>
              </a:ext>
            </a:extLst>
          </p:cNvPr>
          <p:cNvSpPr>
            <a:spLocks noGrp="1"/>
          </p:cNvSpPr>
          <p:nvPr>
            <p:ph type="title" hasCustomPrompt="1"/>
          </p:nvPr>
        </p:nvSpPr>
        <p:spPr/>
        <p:txBody>
          <a:bodyPr/>
          <a:lstStyle/>
          <a:p>
            <a:r>
              <a:rPr lang="en-US" dirty="0"/>
              <a:t>TITLE — avenir NEXT LT PRO, DEMI, 28 PT, dark blue</a:t>
            </a:r>
          </a:p>
        </p:txBody>
      </p:sp>
      <p:sp>
        <p:nvSpPr>
          <p:cNvPr id="4" name="Slide Number Placeholder 6">
            <a:extLst>
              <a:ext uri="{FF2B5EF4-FFF2-40B4-BE49-F238E27FC236}">
                <a16:creationId xmlns:a16="http://schemas.microsoft.com/office/drawing/2014/main" id="{317F3E07-3337-115B-D201-C73C3965CEFE}"/>
              </a:ext>
            </a:extLst>
          </p:cNvPr>
          <p:cNvSpPr>
            <a:spLocks noGrp="1"/>
          </p:cNvSpPr>
          <p:nvPr>
            <p:ph type="sldNum" sz="quarter" idx="12"/>
          </p:nvPr>
        </p:nvSpPr>
        <p:spPr>
          <a:xfrm>
            <a:off x="11630936" y="6366854"/>
            <a:ext cx="395412" cy="365125"/>
          </a:xfrm>
        </p:spPr>
        <p:txBody>
          <a:bodyPr/>
          <a:lstStyle/>
          <a:p>
            <a:fld id="{9564885F-477D-A14D-B2C1-5ECAF755F313}" type="slidenum">
              <a:rPr lang="en-US" smtClean="0"/>
              <a:pPr/>
              <a:t>‹#›</a:t>
            </a:fld>
            <a:endParaRPr lang="en-US" spc="400" dirty="0"/>
          </a:p>
        </p:txBody>
      </p:sp>
    </p:spTree>
    <p:extLst>
      <p:ext uri="{BB962C8B-B14F-4D97-AF65-F5344CB8AC3E}">
        <p14:creationId xmlns:p14="http://schemas.microsoft.com/office/powerpoint/2010/main" val="3779856644"/>
      </p:ext>
    </p:extLst>
  </p:cSld>
  <p:clrMapOvr>
    <a:masterClrMapping/>
  </p:clrMapOvr>
  <p:extLst>
    <p:ext uri="{DCECCB84-F9BA-43D5-87BE-67443E8EF086}">
      <p15:sldGuideLst xmlns:p15="http://schemas.microsoft.com/office/powerpoint/2012/main">
        <p15:guide id="3" pos="216" userDrawn="1">
          <p15:clr>
            <a:srgbClr val="FBAE40"/>
          </p15:clr>
        </p15:guide>
        <p15:guide id="4" pos="7464" userDrawn="1">
          <p15:clr>
            <a:srgbClr val="FBAE40"/>
          </p15:clr>
        </p15:guide>
        <p15:guide id="5" orient="horz" pos="408" userDrawn="1">
          <p15:clr>
            <a:srgbClr val="FBAE40"/>
          </p15:clr>
        </p15:guide>
        <p15:guide id="6" orient="horz" pos="4224" userDrawn="1">
          <p15:clr>
            <a:srgbClr val="FBAE40"/>
          </p15:clr>
        </p15:guide>
        <p15:guide id="7" orient="horz" pos="648" userDrawn="1">
          <p15:clr>
            <a:srgbClr val="FBAE40"/>
          </p15:clr>
        </p15:guide>
        <p15:guide id="8" orient="horz" pos="3888"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FE5AC97A-CBAB-B440-8B71-F2E3BA9F220C}"/>
              </a:ext>
            </a:extLst>
          </p:cNvPr>
          <p:cNvSpPr>
            <a:spLocks noGrp="1"/>
          </p:cNvSpPr>
          <p:nvPr>
            <p:ph type="body" sz="quarter" idx="13" hasCustomPrompt="1"/>
          </p:nvPr>
        </p:nvSpPr>
        <p:spPr>
          <a:xfrm>
            <a:off x="1773210" y="631976"/>
            <a:ext cx="9998798" cy="350772"/>
          </a:xfrm>
        </p:spPr>
        <p:txBody>
          <a:bodyPr anchor="t">
            <a:noAutofit/>
          </a:bodyPr>
          <a:lstStyle>
            <a:lvl1pPr marL="0" indent="0">
              <a:buNone/>
              <a:defRPr sz="1800" b="1" i="0" cap="all" baseline="0">
                <a:solidFill>
                  <a:schemeClr val="accent2"/>
                </a:solidFill>
                <a:latin typeface="Avenir Next LT Pro Demi" panose="020B0504020202020204" pitchFamily="34" charset="77"/>
              </a:defRPr>
            </a:lvl1pPr>
            <a:lvl2pPr marL="457200" indent="0">
              <a:buNone/>
              <a:defRPr/>
            </a:lvl2pPr>
            <a:lvl3pPr marL="914400" indent="0">
              <a:buNone/>
              <a:defRPr/>
            </a:lvl3pPr>
            <a:lvl4pPr marL="1371600" indent="0">
              <a:buNone/>
              <a:defRPr/>
            </a:lvl4pPr>
            <a:lvl5pPr marL="1828800" indent="0">
              <a:buNone/>
              <a:defRPr/>
            </a:lvl5pPr>
          </a:lstStyle>
          <a:p>
            <a:r>
              <a:rPr lang="en-US" dirty="0"/>
              <a:t>Subhead — Avenir NEXT LT PRO, DEMI, 18 </a:t>
            </a:r>
            <a:r>
              <a:rPr lang="en-US" dirty="0" err="1"/>
              <a:t>pt</a:t>
            </a:r>
            <a:r>
              <a:rPr lang="en-US" dirty="0"/>
              <a:t>, ORANGE, ALL CAPS</a:t>
            </a:r>
          </a:p>
        </p:txBody>
      </p:sp>
      <p:sp>
        <p:nvSpPr>
          <p:cNvPr id="4" name="Slide Number Placeholder 3">
            <a:extLst>
              <a:ext uri="{FF2B5EF4-FFF2-40B4-BE49-F238E27FC236}">
                <a16:creationId xmlns:a16="http://schemas.microsoft.com/office/drawing/2014/main" id="{8843B946-D2E2-D646-AFE9-A127CD1C19EF}"/>
              </a:ext>
            </a:extLst>
          </p:cNvPr>
          <p:cNvSpPr>
            <a:spLocks noGrp="1"/>
          </p:cNvSpPr>
          <p:nvPr>
            <p:ph type="sldNum" sz="quarter" idx="14"/>
          </p:nvPr>
        </p:nvSpPr>
        <p:spPr/>
        <p:txBody>
          <a:bodyPr/>
          <a:lstStyle/>
          <a:p>
            <a:fld id="{9564885F-477D-A14D-B2C1-5ECAF755F313}" type="slidenum">
              <a:rPr lang="en-US" smtClean="0"/>
              <a:pPr/>
              <a:t>‹#›</a:t>
            </a:fld>
            <a:endParaRPr lang="en-US" spc="400" dirty="0"/>
          </a:p>
        </p:txBody>
      </p:sp>
      <p:sp>
        <p:nvSpPr>
          <p:cNvPr id="2" name="Title 1">
            <a:extLst>
              <a:ext uri="{FF2B5EF4-FFF2-40B4-BE49-F238E27FC236}">
                <a16:creationId xmlns:a16="http://schemas.microsoft.com/office/drawing/2014/main" id="{D2B0CEC4-5AA2-384C-A2A4-9C0672E515B3}"/>
              </a:ext>
            </a:extLst>
          </p:cNvPr>
          <p:cNvSpPr>
            <a:spLocks noGrp="1"/>
          </p:cNvSpPr>
          <p:nvPr>
            <p:ph type="title" hasCustomPrompt="1"/>
          </p:nvPr>
        </p:nvSpPr>
        <p:spPr/>
        <p:txBody>
          <a:bodyPr/>
          <a:lstStyle/>
          <a:p>
            <a:r>
              <a:rPr lang="en-US" dirty="0"/>
              <a:t>TITLE — avenir NEXT LT PRO, DEMI, 28 PT, dark blue</a:t>
            </a:r>
          </a:p>
        </p:txBody>
      </p:sp>
    </p:spTree>
    <p:extLst>
      <p:ext uri="{BB962C8B-B14F-4D97-AF65-F5344CB8AC3E}">
        <p14:creationId xmlns:p14="http://schemas.microsoft.com/office/powerpoint/2010/main" val="2109958847"/>
      </p:ext>
    </p:extLst>
  </p:cSld>
  <p:clrMapOvr>
    <a:masterClrMapping/>
  </p:clrMapOvr>
  <p:extLst>
    <p:ext uri="{DCECCB84-F9BA-43D5-87BE-67443E8EF086}">
      <p15:sldGuideLst xmlns:p15="http://schemas.microsoft.com/office/powerpoint/2012/main">
        <p15:guide id="3" pos="216" userDrawn="1">
          <p15:clr>
            <a:srgbClr val="FBAE40"/>
          </p15:clr>
        </p15:guide>
        <p15:guide id="4" pos="7464" userDrawn="1">
          <p15:clr>
            <a:srgbClr val="FBAE40"/>
          </p15:clr>
        </p15:guide>
        <p15:guide id="5" orient="horz" pos="408" userDrawn="1">
          <p15:clr>
            <a:srgbClr val="FBAE40"/>
          </p15:clr>
        </p15:guide>
        <p15:guide id="6" orient="horz" pos="4224" userDrawn="1">
          <p15:clr>
            <a:srgbClr val="FBAE40"/>
          </p15:clr>
        </p15:guide>
        <p15:guide id="7" orient="horz" pos="648" userDrawn="1">
          <p15:clr>
            <a:srgbClr val="FBAE40"/>
          </p15:clr>
        </p15:guide>
        <p15:guide id="8" orient="horz" pos="388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18B86-D6FE-1E4C-B019-27D99F3393F7}"/>
              </a:ext>
            </a:extLst>
          </p:cNvPr>
          <p:cNvSpPr>
            <a:spLocks noGrp="1"/>
          </p:cNvSpPr>
          <p:nvPr>
            <p:ph type="sldNum" sz="quarter" idx="12"/>
          </p:nvPr>
        </p:nvSpPr>
        <p:spPr/>
        <p:txBody>
          <a:bodyPr/>
          <a:lstStyle/>
          <a:p>
            <a:fld id="{9564885F-477D-A14D-B2C1-5ECAF755F313}" type="slidenum">
              <a:rPr lang="en-US" smtClean="0"/>
              <a:pPr/>
              <a:t>‹#›</a:t>
            </a:fld>
            <a:endParaRPr lang="en-US" spc="400" dirty="0"/>
          </a:p>
        </p:txBody>
      </p:sp>
      <p:sp>
        <p:nvSpPr>
          <p:cNvPr id="4" name="Title 3">
            <a:extLst>
              <a:ext uri="{FF2B5EF4-FFF2-40B4-BE49-F238E27FC236}">
                <a16:creationId xmlns:a16="http://schemas.microsoft.com/office/drawing/2014/main" id="{8F5E04D9-491F-F216-3A3C-6BEEF9C90716}"/>
              </a:ext>
            </a:extLst>
          </p:cNvPr>
          <p:cNvSpPr>
            <a:spLocks noGrp="1"/>
          </p:cNvSpPr>
          <p:nvPr>
            <p:ph type="title" hasCustomPrompt="1"/>
          </p:nvPr>
        </p:nvSpPr>
        <p:spPr/>
        <p:txBody>
          <a:bodyPr/>
          <a:lstStyle/>
          <a:p>
            <a:r>
              <a:rPr lang="en-US" dirty="0"/>
              <a:t>TITLE — avenir NEXT LT PRO, DEMI, 28 PT, dark BLUE, caps</a:t>
            </a:r>
          </a:p>
        </p:txBody>
      </p:sp>
    </p:spTree>
    <p:extLst>
      <p:ext uri="{BB962C8B-B14F-4D97-AF65-F5344CB8AC3E}">
        <p14:creationId xmlns:p14="http://schemas.microsoft.com/office/powerpoint/2010/main" val="1136774165"/>
      </p:ext>
    </p:extLst>
  </p:cSld>
  <p:clrMapOvr>
    <a:masterClrMapping/>
  </p:clrMapOvr>
  <p:extLst>
    <p:ext uri="{DCECCB84-F9BA-43D5-87BE-67443E8EF086}">
      <p15:sldGuideLst xmlns:p15="http://schemas.microsoft.com/office/powerpoint/2012/main">
        <p15:guide id="1" orient="horz" pos="2160">
          <p15:clr>
            <a:srgbClr val="FBAE40"/>
          </p15:clr>
        </p15:guide>
        <p15:guide id="3" pos="216" userDrawn="1">
          <p15:clr>
            <a:srgbClr val="FBAE40"/>
          </p15:clr>
        </p15:guide>
        <p15:guide id="4" pos="7464" userDrawn="1">
          <p15:clr>
            <a:srgbClr val="FBAE40"/>
          </p15:clr>
        </p15:guide>
        <p15:guide id="5" orient="horz" pos="408" userDrawn="1">
          <p15:clr>
            <a:srgbClr val="FBAE40"/>
          </p15:clr>
        </p15:guide>
        <p15:guide id="6" orient="horz" pos="422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5D06F60-ADB0-7A4D-AE29-8FBF8096E847}"/>
              </a:ext>
            </a:extLst>
          </p:cNvPr>
          <p:cNvSpPr>
            <a:spLocks noGrp="1"/>
          </p:cNvSpPr>
          <p:nvPr>
            <p:ph type="sldNum" sz="quarter" idx="12"/>
          </p:nvPr>
        </p:nvSpPr>
        <p:spPr/>
        <p:txBody>
          <a:bodyPr/>
          <a:lstStyle/>
          <a:p>
            <a:fld id="{9564885F-477D-A14D-B2C1-5ECAF755F313}" type="slidenum">
              <a:rPr lang="en-US" smtClean="0"/>
              <a:pPr/>
              <a:t>‹#›</a:t>
            </a:fld>
            <a:endParaRPr lang="en-US" spc="400" dirty="0"/>
          </a:p>
        </p:txBody>
      </p:sp>
    </p:spTree>
    <p:extLst>
      <p:ext uri="{BB962C8B-B14F-4D97-AF65-F5344CB8AC3E}">
        <p14:creationId xmlns:p14="http://schemas.microsoft.com/office/powerpoint/2010/main" val="3471982956"/>
      </p:ext>
    </p:extLst>
  </p:cSld>
  <p:clrMapOvr>
    <a:masterClrMapping/>
  </p:clrMapOvr>
  <p:extLst>
    <p:ext uri="{DCECCB84-F9BA-43D5-87BE-67443E8EF086}">
      <p15:sldGuideLst xmlns:p15="http://schemas.microsoft.com/office/powerpoint/2012/main">
        <p15:guide id="1" orient="horz" pos="2160" userDrawn="1">
          <p15:clr>
            <a:srgbClr val="FBAE40"/>
          </p15:clr>
        </p15:guide>
        <p15:guide id="3" pos="216" userDrawn="1">
          <p15:clr>
            <a:srgbClr val="FBAE40"/>
          </p15:clr>
        </p15:guide>
        <p15:guide id="4" pos="7464" userDrawn="1">
          <p15:clr>
            <a:srgbClr val="FBAE40"/>
          </p15:clr>
        </p15:guide>
        <p15:guide id="5" orient="horz" pos="422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Divider_Image + Vertical logo (Dark Blue)">
    <p:spTree>
      <p:nvGrpSpPr>
        <p:cNvPr id="1" name=""/>
        <p:cNvGrpSpPr/>
        <p:nvPr/>
      </p:nvGrpSpPr>
      <p:grpSpPr>
        <a:xfrm>
          <a:off x="0" y="0"/>
          <a:ext cx="0" cy="0"/>
          <a:chOff x="0" y="0"/>
          <a:chExt cx="0" cy="0"/>
        </a:xfrm>
      </p:grpSpPr>
      <p:pic>
        <p:nvPicPr>
          <p:cNvPr id="5" name="Picture 4" descr="A black background with blue text&#10;&#10;Description automatically generated">
            <a:extLst>
              <a:ext uri="{FF2B5EF4-FFF2-40B4-BE49-F238E27FC236}">
                <a16:creationId xmlns:a16="http://schemas.microsoft.com/office/drawing/2014/main" id="{AF8FDF78-8945-1702-10A3-CBA36CB3C8CD}"/>
              </a:ext>
            </a:extLst>
          </p:cNvPr>
          <p:cNvPicPr>
            <a:picLocks noChangeAspect="1"/>
          </p:cNvPicPr>
          <p:nvPr userDrawn="1"/>
        </p:nvPicPr>
        <p:blipFill>
          <a:blip r:embed="rId2"/>
          <a:stretch>
            <a:fillRect/>
          </a:stretch>
        </p:blipFill>
        <p:spPr>
          <a:xfrm>
            <a:off x="7195930" y="507095"/>
            <a:ext cx="4675617" cy="866601"/>
          </a:xfrm>
          <a:prstGeom prst="rect">
            <a:avLst/>
          </a:prstGeom>
        </p:spPr>
      </p:pic>
      <p:sp>
        <p:nvSpPr>
          <p:cNvPr id="12" name="Title 1">
            <a:extLst>
              <a:ext uri="{FF2B5EF4-FFF2-40B4-BE49-F238E27FC236}">
                <a16:creationId xmlns:a16="http://schemas.microsoft.com/office/drawing/2014/main" id="{2742C97D-1546-4CBF-A61E-725EA7022285}"/>
              </a:ext>
            </a:extLst>
          </p:cNvPr>
          <p:cNvSpPr>
            <a:spLocks noGrp="1"/>
          </p:cNvSpPr>
          <p:nvPr>
            <p:ph type="ctrTitle" hasCustomPrompt="1"/>
          </p:nvPr>
        </p:nvSpPr>
        <p:spPr>
          <a:xfrm>
            <a:off x="3776870" y="3265672"/>
            <a:ext cx="8094678" cy="2387600"/>
          </a:xfrm>
        </p:spPr>
        <p:txBody>
          <a:bodyPr anchor="b">
            <a:noAutofit/>
          </a:bodyPr>
          <a:lstStyle>
            <a:lvl1pPr algn="l">
              <a:defRPr sz="3600">
                <a:solidFill>
                  <a:srgbClr val="0B2341"/>
                </a:solidFill>
              </a:defRPr>
            </a:lvl1pPr>
          </a:lstStyle>
          <a:p>
            <a:r>
              <a:rPr lang="en-US" dirty="0"/>
              <a:t>TITLE or divider slide — AVENIR NEXT LT PRO, DEMI, 36 PT, Dark blue, all caps</a:t>
            </a:r>
          </a:p>
        </p:txBody>
      </p:sp>
      <p:sp>
        <p:nvSpPr>
          <p:cNvPr id="13" name="Subtitle 2">
            <a:extLst>
              <a:ext uri="{FF2B5EF4-FFF2-40B4-BE49-F238E27FC236}">
                <a16:creationId xmlns:a16="http://schemas.microsoft.com/office/drawing/2014/main" id="{347B2A29-479D-4F15-874B-92AAFE7F8216}"/>
              </a:ext>
            </a:extLst>
          </p:cNvPr>
          <p:cNvSpPr>
            <a:spLocks noGrp="1"/>
          </p:cNvSpPr>
          <p:nvPr>
            <p:ph type="subTitle" idx="1" hasCustomPrompt="1"/>
          </p:nvPr>
        </p:nvSpPr>
        <p:spPr>
          <a:xfrm>
            <a:off x="3776869" y="5750986"/>
            <a:ext cx="8094678" cy="827881"/>
          </a:xfrm>
        </p:spPr>
        <p:txBody>
          <a:bodyPr>
            <a:noAutofit/>
          </a:bodyPr>
          <a:lstStyle>
            <a:lvl1pPr marL="0" indent="0" algn="l">
              <a:buNone/>
              <a:defRPr lang="en-US" sz="1800" b="1" i="0" kern="1200" cap="all" spc="0" baseline="0" dirty="0">
                <a:solidFill>
                  <a:srgbClr val="E86100"/>
                </a:solidFill>
                <a:latin typeface="Avenir Next LT Pro Demi" panose="020B0504020202020204" pitchFamily="34" charset="77"/>
                <a:ea typeface="Avenir Next LT Pro Demi" panose="020B0504020202020204" pitchFamily="34" charset="77"/>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 AVENIR NEXT LT PRO, DEMI, 18 PT, orange, all CAPS</a:t>
            </a:r>
          </a:p>
        </p:txBody>
      </p:sp>
      <p:sp>
        <p:nvSpPr>
          <p:cNvPr id="3" name="Picture Placeholder 2">
            <a:extLst>
              <a:ext uri="{FF2B5EF4-FFF2-40B4-BE49-F238E27FC236}">
                <a16:creationId xmlns:a16="http://schemas.microsoft.com/office/drawing/2014/main" id="{76141FDD-EBCA-0F2D-C255-0C1B7FCB48EF}"/>
              </a:ext>
            </a:extLst>
          </p:cNvPr>
          <p:cNvSpPr>
            <a:spLocks noGrp="1"/>
          </p:cNvSpPr>
          <p:nvPr>
            <p:ph type="pic" sz="quarter" idx="10"/>
          </p:nvPr>
        </p:nvSpPr>
        <p:spPr>
          <a:xfrm>
            <a:off x="1" y="-139452"/>
            <a:ext cx="6837635" cy="6282114"/>
          </a:xfrm>
          <a:custGeom>
            <a:avLst/>
            <a:gdLst>
              <a:gd name="connsiteX0" fmla="*/ 395832 w 6837635"/>
              <a:gd name="connsiteY0" fmla="*/ 0 h 6282114"/>
              <a:gd name="connsiteX1" fmla="*/ 1884390 w 6837635"/>
              <a:gd name="connsiteY1" fmla="*/ 0 h 6282114"/>
              <a:gd name="connsiteX2" fmla="*/ 1884392 w 6837635"/>
              <a:gd name="connsiteY2" fmla="*/ 1 h 6282114"/>
              <a:gd name="connsiteX3" fmla="*/ 2661751 w 6837635"/>
              <a:gd name="connsiteY3" fmla="*/ 1 h 6282114"/>
              <a:gd name="connsiteX4" fmla="*/ 2661749 w 6837635"/>
              <a:gd name="connsiteY4" fmla="*/ 0 h 6282114"/>
              <a:gd name="connsiteX5" fmla="*/ 3133252 w 6837635"/>
              <a:gd name="connsiteY5" fmla="*/ 0 h 6282114"/>
              <a:gd name="connsiteX6" fmla="*/ 6837635 w 6837635"/>
              <a:gd name="connsiteY6" fmla="*/ 2207486 h 6282114"/>
              <a:gd name="connsiteX7" fmla="*/ 0 w 6837635"/>
              <a:gd name="connsiteY7" fmla="*/ 6282114 h 6282114"/>
              <a:gd name="connsiteX8" fmla="*/ 0 w 6837635"/>
              <a:gd name="connsiteY8" fmla="*/ 6001140 h 6282114"/>
              <a:gd name="connsiteX9" fmla="*/ 6366132 w 6837635"/>
              <a:gd name="connsiteY9" fmla="*/ 2207486 h 6282114"/>
              <a:gd name="connsiteX10" fmla="*/ 2895765 w 6837635"/>
              <a:gd name="connsiteY10" fmla="*/ 139453 h 6282114"/>
              <a:gd name="connsiteX11" fmla="*/ 2120526 w 6837635"/>
              <a:gd name="connsiteY11" fmla="*/ 139453 h 6282114"/>
              <a:gd name="connsiteX12" fmla="*/ 5622326 w 6837635"/>
              <a:gd name="connsiteY12" fmla="*/ 2207486 h 6282114"/>
              <a:gd name="connsiteX13" fmla="*/ 0 w 6837635"/>
              <a:gd name="connsiteY13" fmla="*/ 5527823 h 6282114"/>
              <a:gd name="connsiteX14" fmla="*/ 0 w 6837635"/>
              <a:gd name="connsiteY14" fmla="*/ 4648736 h 6282114"/>
              <a:gd name="connsiteX15" fmla="*/ 4133768 w 6837635"/>
              <a:gd name="connsiteY15" fmla="*/ 2207486 h 628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37635" h="6282114">
                <a:moveTo>
                  <a:pt x="395832" y="0"/>
                </a:moveTo>
                <a:lnTo>
                  <a:pt x="1884390" y="0"/>
                </a:lnTo>
                <a:lnTo>
                  <a:pt x="1884392" y="1"/>
                </a:lnTo>
                <a:lnTo>
                  <a:pt x="2661751" y="1"/>
                </a:lnTo>
                <a:lnTo>
                  <a:pt x="2661749" y="0"/>
                </a:lnTo>
                <a:lnTo>
                  <a:pt x="3133252" y="0"/>
                </a:lnTo>
                <a:lnTo>
                  <a:pt x="6837635" y="2207486"/>
                </a:lnTo>
                <a:lnTo>
                  <a:pt x="0" y="6282114"/>
                </a:lnTo>
                <a:lnTo>
                  <a:pt x="0" y="6001140"/>
                </a:lnTo>
                <a:lnTo>
                  <a:pt x="6366132" y="2207486"/>
                </a:lnTo>
                <a:lnTo>
                  <a:pt x="2895765" y="139453"/>
                </a:lnTo>
                <a:lnTo>
                  <a:pt x="2120526" y="139453"/>
                </a:lnTo>
                <a:lnTo>
                  <a:pt x="5622326" y="2207486"/>
                </a:lnTo>
                <a:lnTo>
                  <a:pt x="0" y="5527823"/>
                </a:lnTo>
                <a:lnTo>
                  <a:pt x="0" y="4648736"/>
                </a:lnTo>
                <a:lnTo>
                  <a:pt x="4133768" y="2207486"/>
                </a:ln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4107204376"/>
      </p:ext>
    </p:extLst>
  </p:cSld>
  <p:clrMapOvr>
    <a:masterClrMapping/>
  </p:clrMapOvr>
  <p:extLst>
    <p:ext uri="{DCECCB84-F9BA-43D5-87BE-67443E8EF086}">
      <p15:sldGuideLst xmlns:p15="http://schemas.microsoft.com/office/powerpoint/2012/main">
        <p15:guide id="1" orient="horz" pos="2160">
          <p15:clr>
            <a:srgbClr val="FBAE40"/>
          </p15:clr>
        </p15:guide>
        <p15:guide id="2" pos="1512">
          <p15:clr>
            <a:srgbClr val="FBAE40"/>
          </p15:clr>
        </p15:guide>
        <p15:guide id="3" pos="7176">
          <p15:clr>
            <a:srgbClr val="FBAE40"/>
          </p15:clr>
        </p15:guide>
        <p15:guide id="4" pos="216">
          <p15:clr>
            <a:srgbClr val="FBAE40"/>
          </p15:clr>
        </p15:guide>
        <p15:guide id="5" pos="7464">
          <p15:clr>
            <a:srgbClr val="FBAE40"/>
          </p15:clr>
        </p15:guide>
        <p15:guide id="6" orient="horz" pos="4176">
          <p15:clr>
            <a:srgbClr val="FBAE40"/>
          </p15:clr>
        </p15:guide>
        <p15:guide id="7" orient="horz" pos="278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689F78-5ADD-F248-944D-B471B35E5373}"/>
              </a:ext>
            </a:extLst>
          </p:cNvPr>
          <p:cNvSpPr>
            <a:spLocks noGrp="1"/>
          </p:cNvSpPr>
          <p:nvPr>
            <p:ph type="title"/>
          </p:nvPr>
        </p:nvSpPr>
        <p:spPr>
          <a:xfrm>
            <a:off x="1775861" y="230876"/>
            <a:ext cx="9998798" cy="666736"/>
          </a:xfrm>
          <a:prstGeom prst="rect">
            <a:avLst/>
          </a:prstGeom>
        </p:spPr>
        <p:txBody>
          <a:bodyPr vert="horz" lIns="91440" tIns="45720" rIns="91440" bIns="45720" rtlCol="0" anchor="t" anchorCtr="0">
            <a:noAutofit/>
          </a:bodyPr>
          <a:lstStyle/>
          <a:p>
            <a:r>
              <a:rPr lang="en-US" dirty="0"/>
              <a:t>TITLE — avenir NEXT LT PRO, DEMI, 28 PT, dark BLUE, caps</a:t>
            </a:r>
          </a:p>
        </p:txBody>
      </p:sp>
      <p:sp>
        <p:nvSpPr>
          <p:cNvPr id="3" name="Text Placeholder 2">
            <a:extLst>
              <a:ext uri="{FF2B5EF4-FFF2-40B4-BE49-F238E27FC236}">
                <a16:creationId xmlns:a16="http://schemas.microsoft.com/office/drawing/2014/main" id="{31F2B12F-0D34-014D-AAC4-60DDBC4D2991}"/>
              </a:ext>
            </a:extLst>
          </p:cNvPr>
          <p:cNvSpPr>
            <a:spLocks noGrp="1"/>
          </p:cNvSpPr>
          <p:nvPr>
            <p:ph type="body" idx="1"/>
          </p:nvPr>
        </p:nvSpPr>
        <p:spPr>
          <a:xfrm>
            <a:off x="417343" y="1316646"/>
            <a:ext cx="11357316" cy="4860317"/>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2"/>
            <a:endParaRPr lang="en-US" dirty="0"/>
          </a:p>
          <a:p>
            <a:pPr lvl="2"/>
            <a:endParaRPr lang="en-US" dirty="0"/>
          </a:p>
        </p:txBody>
      </p:sp>
      <p:sp>
        <p:nvSpPr>
          <p:cNvPr id="6" name="Slide Number Placeholder 5">
            <a:extLst>
              <a:ext uri="{FF2B5EF4-FFF2-40B4-BE49-F238E27FC236}">
                <a16:creationId xmlns:a16="http://schemas.microsoft.com/office/drawing/2014/main" id="{BA266111-8772-BA4B-B08B-5CCEC2638044}"/>
              </a:ext>
            </a:extLst>
          </p:cNvPr>
          <p:cNvSpPr>
            <a:spLocks noGrp="1"/>
          </p:cNvSpPr>
          <p:nvPr userDrawn="1">
            <p:ph type="sldNum" sz="quarter" idx="4"/>
          </p:nvPr>
        </p:nvSpPr>
        <p:spPr>
          <a:xfrm>
            <a:off x="11630936" y="6366854"/>
            <a:ext cx="395412" cy="365125"/>
          </a:xfrm>
          <a:prstGeom prst="rect">
            <a:avLst/>
          </a:prstGeom>
        </p:spPr>
        <p:txBody>
          <a:bodyPr vert="horz" lIns="91440" tIns="45720" rIns="91440" bIns="45720" rtlCol="0" anchor="ctr"/>
          <a:lstStyle>
            <a:lvl1pPr>
              <a:defRPr lang="en-US" sz="1200" b="0" i="0" cap="all" baseline="0" smtClean="0">
                <a:solidFill>
                  <a:srgbClr val="999999"/>
                </a:solidFill>
                <a:latin typeface="Avenir Light" panose="020B0402020203020204" pitchFamily="34" charset="77"/>
                <a:ea typeface="Avenir Light" panose="020B0402020203020204" pitchFamily="34" charset="77"/>
                <a:cs typeface="Arial" charset="0"/>
              </a:defRPr>
            </a:lvl1pPr>
          </a:lstStyle>
          <a:p>
            <a:fld id="{9564885F-477D-A14D-B2C1-5ECAF755F313}" type="slidenum">
              <a:rPr lang="en-LT" smtClean="0"/>
              <a:pPr/>
              <a:t>‹#›</a:t>
            </a:fld>
            <a:endParaRPr lang="en-LT" dirty="0"/>
          </a:p>
        </p:txBody>
      </p:sp>
      <p:pic>
        <p:nvPicPr>
          <p:cNvPr id="20" name="Picture 19">
            <a:extLst>
              <a:ext uri="{FF2B5EF4-FFF2-40B4-BE49-F238E27FC236}">
                <a16:creationId xmlns:a16="http://schemas.microsoft.com/office/drawing/2014/main" id="{6414F18D-9838-884F-89A1-A3F795E9032F}"/>
              </a:ext>
            </a:extLst>
          </p:cNvPr>
          <p:cNvPicPr>
            <a:picLocks noChangeAspect="1"/>
          </p:cNvPicPr>
          <p:nvPr userDrawn="1"/>
        </p:nvPicPr>
        <p:blipFill rotWithShape="1">
          <a:blip r:embed="rId8"/>
          <a:srcRect l="80233"/>
          <a:stretch/>
        </p:blipFill>
        <p:spPr>
          <a:xfrm>
            <a:off x="0" y="171121"/>
            <a:ext cx="1536405" cy="952500"/>
          </a:xfrm>
          <a:prstGeom prst="rect">
            <a:avLst/>
          </a:prstGeom>
        </p:spPr>
      </p:pic>
      <p:pic>
        <p:nvPicPr>
          <p:cNvPr id="7" name="Picture 6">
            <a:extLst>
              <a:ext uri="{FF2B5EF4-FFF2-40B4-BE49-F238E27FC236}">
                <a16:creationId xmlns:a16="http://schemas.microsoft.com/office/drawing/2014/main" id="{F9F376C0-00E3-A94E-9D2F-168DDAF221A6}"/>
              </a:ext>
            </a:extLst>
          </p:cNvPr>
          <p:cNvPicPr>
            <a:picLocks noChangeAspect="1"/>
          </p:cNvPicPr>
          <p:nvPr userDrawn="1"/>
        </p:nvPicPr>
        <p:blipFill>
          <a:blip r:embed="rId9"/>
          <a:stretch>
            <a:fillRect/>
          </a:stretch>
        </p:blipFill>
        <p:spPr>
          <a:xfrm>
            <a:off x="-339634" y="6183236"/>
            <a:ext cx="12897394" cy="368300"/>
          </a:xfrm>
          <a:prstGeom prst="rect">
            <a:avLst/>
          </a:prstGeom>
        </p:spPr>
      </p:pic>
    </p:spTree>
    <p:extLst>
      <p:ext uri="{BB962C8B-B14F-4D97-AF65-F5344CB8AC3E}">
        <p14:creationId xmlns:p14="http://schemas.microsoft.com/office/powerpoint/2010/main" val="1101178340"/>
      </p:ext>
    </p:extLst>
  </p:cSld>
  <p:clrMap bg1="lt1" tx1="dk1" bg2="lt2" tx2="dk2" accent1="accent1" accent2="accent2" accent3="accent3" accent4="accent4" accent5="accent5" accent6="accent6" hlink="hlink" folHlink="folHlink"/>
  <p:sldLayoutIdLst>
    <p:sldLayoutId id="2147483705" r:id="rId1"/>
    <p:sldLayoutId id="2147483707" r:id="rId2"/>
    <p:sldLayoutId id="2147483869" r:id="rId3"/>
    <p:sldLayoutId id="2147483714" r:id="rId4"/>
    <p:sldLayoutId id="2147483655" r:id="rId5"/>
    <p:sldLayoutId id="2147483952" r:id="rId6"/>
  </p:sldLayoutIdLst>
  <p:hf hdr="0" dt="0"/>
  <p:txStyles>
    <p:titleStyle>
      <a:lvl1pPr algn="l" defTabSz="914400" rtl="0" eaLnBrk="1" latinLnBrk="0" hangingPunct="1">
        <a:lnSpc>
          <a:spcPct val="80000"/>
        </a:lnSpc>
        <a:spcBef>
          <a:spcPct val="0"/>
        </a:spcBef>
        <a:buNone/>
        <a:defRPr sz="2800" b="1" i="0" kern="1200" cap="all" baseline="0">
          <a:solidFill>
            <a:schemeClr val="bg1"/>
          </a:solidFill>
          <a:latin typeface="Avenir Next LT Pro Demi" panose="020B0504020202020204" pitchFamily="34" charset="77"/>
          <a:ea typeface="Avenir Next LT Pro Demi" panose="020B0504020202020204" pitchFamily="34" charset="77"/>
          <a:cs typeface="Arial" charset="0"/>
        </a:defRPr>
      </a:lvl1pPr>
    </p:titleStyle>
    <p:bodyStyle>
      <a:lvl1pPr marL="228600" indent="-228600" algn="l" defTabSz="914400" rtl="0" eaLnBrk="1" latinLnBrk="0" hangingPunct="1">
        <a:lnSpc>
          <a:spcPct val="90000"/>
        </a:lnSpc>
        <a:spcBef>
          <a:spcPts val="0"/>
        </a:spcBef>
        <a:spcAft>
          <a:spcPts val="600"/>
        </a:spcAft>
        <a:buClr>
          <a:schemeClr val="accent2"/>
        </a:buClr>
        <a:buFont typeface="Wingdings" pitchFamily="2" charset="2"/>
        <a:buChar char="§"/>
        <a:tabLst/>
        <a:defRPr sz="1800" b="0" i="0" kern="1200">
          <a:solidFill>
            <a:srgbClr val="404040"/>
          </a:solidFill>
          <a:latin typeface="Avenir Next LT Pro" panose="020B0504020202020204" pitchFamily="34" charset="77"/>
          <a:ea typeface="Avenir Next LT Pro" panose="020B0504020202020204" pitchFamily="34" charset="77"/>
          <a:cs typeface="Arial" charset="0"/>
        </a:defRPr>
      </a:lvl1pPr>
      <a:lvl2pPr marL="685800" indent="-228600" algn="l" defTabSz="914400" rtl="0" eaLnBrk="1" latinLnBrk="0" hangingPunct="1">
        <a:lnSpc>
          <a:spcPct val="90000"/>
        </a:lnSpc>
        <a:spcBef>
          <a:spcPts val="0"/>
        </a:spcBef>
        <a:spcAft>
          <a:spcPts val="600"/>
        </a:spcAft>
        <a:buClr>
          <a:schemeClr val="bg1"/>
        </a:buClr>
        <a:buFont typeface=".AppleSystemUIFont"/>
        <a:buChar char="–"/>
        <a:defRPr sz="1600" b="0" i="0" kern="1200">
          <a:solidFill>
            <a:srgbClr val="404040"/>
          </a:solidFill>
          <a:latin typeface="Avenir Next LT Pro" panose="020B0504020202020204" pitchFamily="34" charset="77"/>
          <a:ea typeface="Avenir Next LT Pro" panose="020B0504020202020204" pitchFamily="34" charset="77"/>
          <a:cs typeface="Arial" charset="0"/>
        </a:defRPr>
      </a:lvl2pPr>
      <a:lvl3pPr marL="1143000" indent="-228600" algn="l" defTabSz="914400" rtl="0" eaLnBrk="1" latinLnBrk="0" hangingPunct="1">
        <a:lnSpc>
          <a:spcPct val="90000"/>
        </a:lnSpc>
        <a:spcBef>
          <a:spcPts val="0"/>
        </a:spcBef>
        <a:spcAft>
          <a:spcPts val="600"/>
        </a:spcAft>
        <a:buClr>
          <a:schemeClr val="bg1"/>
        </a:buClr>
        <a:buFont typeface="Arial" panose="020B0604020202020204" pitchFamily="34" charset="0"/>
        <a:buChar char="•"/>
        <a:defRPr sz="1400" b="0" i="0" kern="1200">
          <a:solidFill>
            <a:srgbClr val="404040"/>
          </a:solidFill>
          <a:latin typeface="Avenir Next LT Pro" panose="020B0504020202020204" pitchFamily="34" charset="77"/>
          <a:ea typeface="Avenir Next LT Pro" panose="020B0504020202020204" pitchFamily="34" charset="77"/>
          <a:cs typeface="Arial" charset="0"/>
        </a:defRPr>
      </a:lvl3pPr>
      <a:lvl4pPr marL="1600200" indent="-2286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sz="1400" kern="1200">
          <a:solidFill>
            <a:srgbClr val="63656A"/>
          </a:solidFill>
          <a:latin typeface="Arial" charset="0"/>
          <a:ea typeface="Arial" charset="0"/>
          <a:cs typeface="Arial" charset="0"/>
        </a:defRPr>
      </a:lvl4pPr>
      <a:lvl5pPr marL="2057400" indent="-2286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sz="1400" kern="1200">
          <a:solidFill>
            <a:srgbClr val="63656A"/>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28" userDrawn="1">
          <p15:clr>
            <a:srgbClr val="F26B43"/>
          </p15:clr>
        </p15:guide>
        <p15:guide id="2" pos="3840" userDrawn="1">
          <p15:clr>
            <a:srgbClr val="F26B43"/>
          </p15:clr>
        </p15:guide>
        <p15:guide id="3" pos="240" userDrawn="1">
          <p15:clr>
            <a:srgbClr val="F26B43"/>
          </p15:clr>
        </p15:guide>
        <p15:guide id="4" pos="7464" userDrawn="1">
          <p15:clr>
            <a:srgbClr val="F26B43"/>
          </p15:clr>
        </p15:guide>
        <p15:guide id="5" orient="horz" pos="3912" userDrawn="1">
          <p15:clr>
            <a:srgbClr val="F26B43"/>
          </p15:clr>
        </p15:guide>
        <p15:guide id="6" orient="horz" pos="552" userDrawn="1">
          <p15:clr>
            <a:srgbClr val="F26B43"/>
          </p15:clr>
        </p15:guide>
        <p15:guide id="7" pos="3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em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D0BBEEF-6C94-F5EB-CDA2-5831838415B7}"/>
              </a:ext>
            </a:extLst>
          </p:cNvPr>
          <p:cNvSpPr>
            <a:spLocks noGrp="1"/>
          </p:cNvSpPr>
          <p:nvPr>
            <p:ph type="ctrTitle"/>
          </p:nvPr>
        </p:nvSpPr>
        <p:spPr>
          <a:xfrm>
            <a:off x="3776870" y="3265672"/>
            <a:ext cx="8230910" cy="2387600"/>
          </a:xfrm>
        </p:spPr>
        <p:txBody>
          <a:bodyPr/>
          <a:lstStyle/>
          <a:p>
            <a:r>
              <a:rPr lang="en-US" sz="3000" dirty="0"/>
              <a:t>11</a:t>
            </a:r>
            <a:r>
              <a:rPr lang="en-US" sz="3000" baseline="30000" dirty="0"/>
              <a:t>th</a:t>
            </a:r>
            <a:r>
              <a:rPr lang="en-US" sz="3000" dirty="0"/>
              <a:t> </a:t>
            </a:r>
            <a:r>
              <a:rPr lang="en-US" sz="3000" cap="none" dirty="0" err="1"/>
              <a:t>i</a:t>
            </a:r>
            <a:r>
              <a:rPr lang="en-US" sz="3000" cap="none" dirty="0"/>
              <a:t>-CoMSE</a:t>
            </a:r>
            <a:r>
              <a:rPr lang="en-US" sz="3000" dirty="0"/>
              <a:t> Workshop:</a:t>
            </a:r>
            <a:br>
              <a:rPr lang="en-US" sz="3000" dirty="0"/>
            </a:br>
            <a:r>
              <a:rPr lang="en-US" sz="3000" dirty="0"/>
              <a:t>Mesoscale particle-based modeling</a:t>
            </a:r>
          </a:p>
        </p:txBody>
      </p:sp>
      <p:sp>
        <p:nvSpPr>
          <p:cNvPr id="7" name="Subtitle 6">
            <a:extLst>
              <a:ext uri="{FF2B5EF4-FFF2-40B4-BE49-F238E27FC236}">
                <a16:creationId xmlns:a16="http://schemas.microsoft.com/office/drawing/2014/main" id="{D1454C56-FB84-7C54-FC70-9B1663EBB427}"/>
              </a:ext>
            </a:extLst>
          </p:cNvPr>
          <p:cNvSpPr>
            <a:spLocks noGrp="1"/>
          </p:cNvSpPr>
          <p:nvPr>
            <p:ph type="subTitle" idx="1"/>
          </p:nvPr>
        </p:nvSpPr>
        <p:spPr/>
        <p:txBody>
          <a:bodyPr/>
          <a:lstStyle/>
          <a:p>
            <a:r>
              <a:rPr lang="en-US" dirty="0"/>
              <a:t>Multiparticle Collision Dynamics I</a:t>
            </a:r>
          </a:p>
          <a:p>
            <a:r>
              <a:rPr lang="en-US" dirty="0"/>
              <a:t>Session 10: Algorithm, Pure Solvent</a:t>
            </a:r>
          </a:p>
        </p:txBody>
      </p:sp>
      <p:pic>
        <p:nvPicPr>
          <p:cNvPr id="8" name="Picture Placeholder 7" descr="A row of tulips in front of a building&#10;&#10;Description automatically generated">
            <a:extLst>
              <a:ext uri="{FF2B5EF4-FFF2-40B4-BE49-F238E27FC236}">
                <a16:creationId xmlns:a16="http://schemas.microsoft.com/office/drawing/2014/main" id="{6E11E311-2776-089C-10D5-E4A5EDED1D5C}"/>
              </a:ext>
            </a:extLst>
          </p:cNvPr>
          <p:cNvPicPr>
            <a:picLocks noGrp="1" noChangeAspect="1"/>
          </p:cNvPicPr>
          <p:nvPr>
            <p:ph type="pic" sz="quarter" idx="10"/>
          </p:nvPr>
        </p:nvPicPr>
        <p:blipFill>
          <a:blip r:embed="rId2"/>
          <a:srcRect l="13756" r="13756"/>
          <a:stretch>
            <a:fillRect/>
          </a:stretch>
        </p:blipFill>
        <p:spPr/>
      </p:pic>
    </p:spTree>
    <p:extLst>
      <p:ext uri="{BB962C8B-B14F-4D97-AF65-F5344CB8AC3E}">
        <p14:creationId xmlns:p14="http://schemas.microsoft.com/office/powerpoint/2010/main" val="3304629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9599DC0-7B00-BFBA-74EB-88014807003F}"/>
              </a:ext>
            </a:extLst>
          </p:cNvPr>
          <p:cNvSpPr>
            <a:spLocks noGrp="1"/>
          </p:cNvSpPr>
          <p:nvPr>
            <p:ph type="sldNum" sz="quarter" idx="12"/>
          </p:nvPr>
        </p:nvSpPr>
        <p:spPr/>
        <p:txBody>
          <a:bodyPr/>
          <a:lstStyle/>
          <a:p>
            <a:fld id="{9564885F-477D-A14D-B2C1-5ECAF755F313}" type="slidenum">
              <a:rPr lang="en-US" smtClean="0"/>
              <a:pPr/>
              <a:t>10</a:t>
            </a:fld>
            <a:endParaRPr lang="en-US" spc="400" dirty="0"/>
          </a:p>
        </p:txBody>
      </p:sp>
      <p:sp>
        <p:nvSpPr>
          <p:cNvPr id="11" name="Title 10">
            <a:extLst>
              <a:ext uri="{FF2B5EF4-FFF2-40B4-BE49-F238E27FC236}">
                <a16:creationId xmlns:a16="http://schemas.microsoft.com/office/drawing/2014/main" id="{E194AD7D-B59A-9E64-6ACA-5F04C0B5DAF8}"/>
              </a:ext>
            </a:extLst>
          </p:cNvPr>
          <p:cNvSpPr>
            <a:spLocks noGrp="1"/>
          </p:cNvSpPr>
          <p:nvPr>
            <p:ph type="title"/>
          </p:nvPr>
        </p:nvSpPr>
        <p:spPr/>
        <p:txBody>
          <a:bodyPr/>
          <a:lstStyle/>
          <a:p>
            <a:r>
              <a:rPr lang="en-US" dirty="0"/>
              <a:t>Practical implementation</a:t>
            </a:r>
          </a:p>
        </p:txBody>
      </p:sp>
      <p:pic>
        <p:nvPicPr>
          <p:cNvPr id="17" name="Picture 16">
            <a:extLst>
              <a:ext uri="{FF2B5EF4-FFF2-40B4-BE49-F238E27FC236}">
                <a16:creationId xmlns:a16="http://schemas.microsoft.com/office/drawing/2014/main" id="{19F755C9-225E-4F61-396A-00BB59FDD7AF}"/>
              </a:ext>
            </a:extLst>
          </p:cNvPr>
          <p:cNvPicPr>
            <a:picLocks noChangeAspect="1"/>
          </p:cNvPicPr>
          <p:nvPr/>
        </p:nvPicPr>
        <p:blipFill>
          <a:blip r:embed="rId2"/>
          <a:stretch>
            <a:fillRect/>
          </a:stretch>
        </p:blipFill>
        <p:spPr>
          <a:xfrm>
            <a:off x="9148587" y="2453849"/>
            <a:ext cx="2482349" cy="2356767"/>
          </a:xfrm>
          <a:prstGeom prst="rect">
            <a:avLst/>
          </a:prstGeom>
        </p:spPr>
      </p:pic>
      <p:sp>
        <p:nvSpPr>
          <p:cNvPr id="20" name="Content Placeholder 19">
            <a:extLst>
              <a:ext uri="{FF2B5EF4-FFF2-40B4-BE49-F238E27FC236}">
                <a16:creationId xmlns:a16="http://schemas.microsoft.com/office/drawing/2014/main" id="{D5FA1960-EC57-0AFA-3D08-FC34D36C2698}"/>
              </a:ext>
            </a:extLst>
          </p:cNvPr>
          <p:cNvSpPr>
            <a:spLocks noGrp="1"/>
          </p:cNvSpPr>
          <p:nvPr>
            <p:ph idx="1"/>
          </p:nvPr>
        </p:nvSpPr>
        <p:spPr>
          <a:xfrm>
            <a:off x="417341" y="1316646"/>
            <a:ext cx="11357316" cy="4485439"/>
          </a:xfrm>
        </p:spPr>
        <p:txBody>
          <a:bodyPr/>
          <a:lstStyle/>
          <a:p>
            <a:r>
              <a:rPr lang="en-US" dirty="0"/>
              <a:t>MPCD is freely available in HOOMD-blue.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Also available to some extent in LAMMPS (build with SRD package).</a:t>
            </a:r>
          </a:p>
        </p:txBody>
      </p:sp>
      <p:pic>
        <p:nvPicPr>
          <p:cNvPr id="22" name="Picture 21">
            <a:extLst>
              <a:ext uri="{FF2B5EF4-FFF2-40B4-BE49-F238E27FC236}">
                <a16:creationId xmlns:a16="http://schemas.microsoft.com/office/drawing/2014/main" id="{DBD13BE8-0C8E-9F4A-55BD-D47847C78969}"/>
              </a:ext>
            </a:extLst>
          </p:cNvPr>
          <p:cNvPicPr>
            <a:picLocks noChangeAspect="1"/>
          </p:cNvPicPr>
          <p:nvPr/>
        </p:nvPicPr>
        <p:blipFill>
          <a:blip r:embed="rId3"/>
          <a:stretch>
            <a:fillRect/>
          </a:stretch>
        </p:blipFill>
        <p:spPr>
          <a:xfrm>
            <a:off x="712638" y="2075463"/>
            <a:ext cx="7772400" cy="3113538"/>
          </a:xfrm>
          <a:prstGeom prst="rect">
            <a:avLst/>
          </a:prstGeom>
        </p:spPr>
      </p:pic>
      <p:sp>
        <p:nvSpPr>
          <p:cNvPr id="23" name="TextBox 22">
            <a:extLst>
              <a:ext uri="{FF2B5EF4-FFF2-40B4-BE49-F238E27FC236}">
                <a16:creationId xmlns:a16="http://schemas.microsoft.com/office/drawing/2014/main" id="{BA037731-0858-83B4-E752-D20414C40D4A}"/>
              </a:ext>
            </a:extLst>
          </p:cNvPr>
          <p:cNvSpPr txBox="1"/>
          <p:nvPr/>
        </p:nvSpPr>
        <p:spPr>
          <a:xfrm>
            <a:off x="411480" y="5943600"/>
            <a:ext cx="8374717" cy="307777"/>
          </a:xfrm>
          <a:prstGeom prst="rect">
            <a:avLst/>
          </a:prstGeom>
          <a:noFill/>
        </p:spPr>
        <p:txBody>
          <a:bodyPr wrap="square">
            <a:spAutoFit/>
          </a:bodyPr>
          <a:lstStyle/>
          <a:p>
            <a:r>
              <a:rPr lang="en-US" sz="1400" dirty="0">
                <a:solidFill>
                  <a:srgbClr val="404040"/>
                </a:solidFill>
                <a:latin typeface="Avenir Next LT Pro" panose="020B0504020202020204" pitchFamily="34" charset="77"/>
                <a:cs typeface="Arial" panose="020B0604020202020204" pitchFamily="34" charset="0"/>
              </a:rPr>
              <a:t>M.P. Howard, A.Z. </a:t>
            </a:r>
            <a:r>
              <a:rPr lang="en-US" sz="1400" dirty="0" err="1">
                <a:solidFill>
                  <a:srgbClr val="404040"/>
                </a:solidFill>
                <a:latin typeface="Avenir Next LT Pro" panose="020B0504020202020204" pitchFamily="34" charset="77"/>
                <a:cs typeface="Arial" panose="020B0604020202020204" pitchFamily="34" charset="0"/>
              </a:rPr>
              <a:t>Panagiotopoulos</a:t>
            </a:r>
            <a:r>
              <a:rPr lang="en-US" sz="1400" dirty="0">
                <a:solidFill>
                  <a:srgbClr val="404040"/>
                </a:solidFill>
                <a:latin typeface="Avenir Next LT Pro" panose="020B0504020202020204" pitchFamily="34" charset="77"/>
                <a:cs typeface="Arial" panose="020B0604020202020204" pitchFamily="34" charset="0"/>
              </a:rPr>
              <a:t>, and A. </a:t>
            </a:r>
            <a:r>
              <a:rPr lang="en-US" sz="1400" dirty="0" err="1">
                <a:solidFill>
                  <a:srgbClr val="404040"/>
                </a:solidFill>
                <a:latin typeface="Avenir Next LT Pro" panose="020B0504020202020204" pitchFamily="34" charset="77"/>
                <a:cs typeface="Arial" panose="020B0604020202020204" pitchFamily="34" charset="0"/>
              </a:rPr>
              <a:t>Nikoubashman</a:t>
            </a:r>
            <a:r>
              <a:rPr lang="en-US" sz="1400" dirty="0">
                <a:solidFill>
                  <a:srgbClr val="404040"/>
                </a:solidFill>
                <a:latin typeface="Avenir Next LT Pro" panose="020B0504020202020204" pitchFamily="34" charset="77"/>
                <a:cs typeface="Arial" panose="020B0604020202020204" pitchFamily="34" charset="0"/>
              </a:rPr>
              <a:t>. </a:t>
            </a:r>
            <a:r>
              <a:rPr lang="en-US" sz="1400" i="1" dirty="0" err="1">
                <a:solidFill>
                  <a:srgbClr val="404040"/>
                </a:solidFill>
                <a:latin typeface="Avenir Next LT Pro" panose="020B0504020202020204" pitchFamily="34" charset="77"/>
                <a:cs typeface="Arial" panose="020B0604020202020204" pitchFamily="34" charset="0"/>
              </a:rPr>
              <a:t>Comput</a:t>
            </a:r>
            <a:r>
              <a:rPr lang="en-US" sz="1400" i="1" dirty="0">
                <a:solidFill>
                  <a:srgbClr val="404040"/>
                </a:solidFill>
                <a:latin typeface="Avenir Next LT Pro" panose="020B0504020202020204" pitchFamily="34" charset="77"/>
                <a:cs typeface="Arial" panose="020B0604020202020204" pitchFamily="34" charset="0"/>
              </a:rPr>
              <a:t>. Phys. </a:t>
            </a:r>
            <a:r>
              <a:rPr lang="en-US" sz="1400" i="1" dirty="0" err="1">
                <a:solidFill>
                  <a:srgbClr val="404040"/>
                </a:solidFill>
                <a:latin typeface="Avenir Next LT Pro" panose="020B0504020202020204" pitchFamily="34" charset="77"/>
                <a:cs typeface="Arial" panose="020B0604020202020204" pitchFamily="34" charset="0"/>
              </a:rPr>
              <a:t>Commun</a:t>
            </a:r>
            <a:r>
              <a:rPr lang="en-US" sz="1400" i="1" dirty="0">
                <a:solidFill>
                  <a:srgbClr val="404040"/>
                </a:solidFill>
                <a:latin typeface="Avenir Next LT Pro" panose="020B0504020202020204" pitchFamily="34" charset="77"/>
                <a:cs typeface="Arial" panose="020B0604020202020204" pitchFamily="34" charset="0"/>
              </a:rPr>
              <a:t>.</a:t>
            </a:r>
            <a:r>
              <a:rPr lang="en-US" sz="1400" dirty="0">
                <a:solidFill>
                  <a:srgbClr val="404040"/>
                </a:solidFill>
                <a:latin typeface="Avenir Next LT Pro" panose="020B0504020202020204" pitchFamily="34" charset="77"/>
                <a:cs typeface="Arial" panose="020B0604020202020204" pitchFamily="34" charset="0"/>
              </a:rPr>
              <a:t> </a:t>
            </a:r>
            <a:r>
              <a:rPr lang="en-US" sz="1400" b="1" dirty="0">
                <a:solidFill>
                  <a:srgbClr val="404040"/>
                </a:solidFill>
                <a:latin typeface="Avenir Next LT Pro" panose="020B0504020202020204" pitchFamily="34" charset="77"/>
                <a:cs typeface="Arial" panose="020B0604020202020204" pitchFamily="34" charset="0"/>
              </a:rPr>
              <a:t>230</a:t>
            </a:r>
            <a:r>
              <a:rPr lang="en-US" sz="1400" dirty="0">
                <a:solidFill>
                  <a:srgbClr val="404040"/>
                </a:solidFill>
                <a:latin typeface="Avenir Next LT Pro" panose="020B0504020202020204" pitchFamily="34" charset="77"/>
                <a:cs typeface="Arial" panose="020B0604020202020204" pitchFamily="34" charset="0"/>
              </a:rPr>
              <a:t>, 10 (2018). </a:t>
            </a:r>
          </a:p>
        </p:txBody>
      </p:sp>
    </p:spTree>
    <p:extLst>
      <p:ext uri="{BB962C8B-B14F-4D97-AF65-F5344CB8AC3E}">
        <p14:creationId xmlns:p14="http://schemas.microsoft.com/office/powerpoint/2010/main" val="1193558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30583B0-5C75-EAC3-1F47-8927A468A267}"/>
              </a:ext>
            </a:extLst>
          </p:cNvPr>
          <p:cNvSpPr>
            <a:spLocks noGrp="1"/>
          </p:cNvSpPr>
          <p:nvPr>
            <p:ph idx="1"/>
          </p:nvPr>
        </p:nvSpPr>
        <p:spPr>
          <a:xfrm>
            <a:off x="417341" y="1316647"/>
            <a:ext cx="11357316" cy="926034"/>
          </a:xfrm>
        </p:spPr>
        <p:txBody>
          <a:bodyPr/>
          <a:lstStyle/>
          <a:p>
            <a:r>
              <a:rPr lang="en-US" dirty="0"/>
              <a:t>Strong scaling: if I double my resources, do I solve my problem twice as fast?</a:t>
            </a:r>
          </a:p>
          <a:p>
            <a:r>
              <a:rPr lang="en-US" dirty="0"/>
              <a:t>Weak scaling: if I double my resources and my problem size, does it take the same amount of time?</a:t>
            </a:r>
          </a:p>
        </p:txBody>
      </p:sp>
      <p:sp>
        <p:nvSpPr>
          <p:cNvPr id="3" name="Slide Number Placeholder 2">
            <a:extLst>
              <a:ext uri="{FF2B5EF4-FFF2-40B4-BE49-F238E27FC236}">
                <a16:creationId xmlns:a16="http://schemas.microsoft.com/office/drawing/2014/main" id="{926666FE-979D-3594-1D4F-8E27CD2E90CD}"/>
              </a:ext>
            </a:extLst>
          </p:cNvPr>
          <p:cNvSpPr>
            <a:spLocks noGrp="1"/>
          </p:cNvSpPr>
          <p:nvPr>
            <p:ph type="sldNum" sz="quarter" idx="12"/>
          </p:nvPr>
        </p:nvSpPr>
        <p:spPr/>
        <p:txBody>
          <a:bodyPr/>
          <a:lstStyle/>
          <a:p>
            <a:fld id="{9564885F-477D-A14D-B2C1-5ECAF755F313}" type="slidenum">
              <a:rPr lang="en-US" smtClean="0"/>
              <a:pPr/>
              <a:t>11</a:t>
            </a:fld>
            <a:endParaRPr lang="en-US" spc="400" dirty="0"/>
          </a:p>
        </p:txBody>
      </p:sp>
      <p:sp>
        <p:nvSpPr>
          <p:cNvPr id="4" name="Title 3">
            <a:extLst>
              <a:ext uri="{FF2B5EF4-FFF2-40B4-BE49-F238E27FC236}">
                <a16:creationId xmlns:a16="http://schemas.microsoft.com/office/drawing/2014/main" id="{4472D2CA-C176-50BC-10A4-22DB5B243BC6}"/>
              </a:ext>
            </a:extLst>
          </p:cNvPr>
          <p:cNvSpPr>
            <a:spLocks noGrp="1"/>
          </p:cNvSpPr>
          <p:nvPr>
            <p:ph type="title"/>
          </p:nvPr>
        </p:nvSpPr>
        <p:spPr/>
        <p:txBody>
          <a:bodyPr/>
          <a:lstStyle/>
          <a:p>
            <a:r>
              <a:rPr lang="en-US" dirty="0"/>
              <a:t>Practical implementation</a:t>
            </a:r>
          </a:p>
        </p:txBody>
      </p:sp>
      <p:grpSp>
        <p:nvGrpSpPr>
          <p:cNvPr id="5" name="Group 4">
            <a:extLst>
              <a:ext uri="{FF2B5EF4-FFF2-40B4-BE49-F238E27FC236}">
                <a16:creationId xmlns:a16="http://schemas.microsoft.com/office/drawing/2014/main" id="{1349C612-902E-147B-112F-CD5004795BB9}"/>
              </a:ext>
            </a:extLst>
          </p:cNvPr>
          <p:cNvGrpSpPr/>
          <p:nvPr/>
        </p:nvGrpSpPr>
        <p:grpSpPr>
          <a:xfrm>
            <a:off x="940535" y="2242681"/>
            <a:ext cx="4906737" cy="3884500"/>
            <a:chOff x="2790824" y="1411672"/>
            <a:chExt cx="4147887" cy="3283744"/>
          </a:xfrm>
        </p:grpSpPr>
        <p:pic>
          <p:nvPicPr>
            <p:cNvPr id="6" name="Picture 5">
              <a:extLst>
                <a:ext uri="{FF2B5EF4-FFF2-40B4-BE49-F238E27FC236}">
                  <a16:creationId xmlns:a16="http://schemas.microsoft.com/office/drawing/2014/main" id="{24F6150E-9E69-49A9-481E-5400BBD85CD5}"/>
                </a:ext>
              </a:extLst>
            </p:cNvPr>
            <p:cNvPicPr>
              <a:picLocks noChangeAspect="1"/>
            </p:cNvPicPr>
            <p:nvPr/>
          </p:nvPicPr>
          <p:blipFill>
            <a:blip r:embed="rId2"/>
            <a:stretch>
              <a:fillRect/>
            </a:stretch>
          </p:blipFill>
          <p:spPr>
            <a:xfrm>
              <a:off x="2790824" y="1411672"/>
              <a:ext cx="4147887" cy="3283744"/>
            </a:xfrm>
            <a:prstGeom prst="rect">
              <a:avLst/>
            </a:prstGeom>
          </p:spPr>
        </p:pic>
        <p:sp>
          <p:nvSpPr>
            <p:cNvPr id="7" name="TextBox 6">
              <a:extLst>
                <a:ext uri="{FF2B5EF4-FFF2-40B4-BE49-F238E27FC236}">
                  <a16:creationId xmlns:a16="http://schemas.microsoft.com/office/drawing/2014/main" id="{11494285-A7FC-1475-75F8-B046E262E258}"/>
                </a:ext>
              </a:extLst>
            </p:cNvPr>
            <p:cNvSpPr txBox="1"/>
            <p:nvPr/>
          </p:nvSpPr>
          <p:spPr>
            <a:xfrm>
              <a:off x="3750058" y="2332787"/>
              <a:ext cx="1283367" cy="400110"/>
            </a:xfrm>
            <a:prstGeom prst="rect">
              <a:avLst/>
            </a:prstGeom>
            <a:noFill/>
          </p:spPr>
          <p:txBody>
            <a:bodyPr wrap="square" rtlCol="0">
              <a:spAutoFit/>
            </a:bodyPr>
            <a:lstStyle/>
            <a:p>
              <a:r>
                <a:rPr lang="en-US" sz="2000" b="1" dirty="0">
                  <a:solidFill>
                    <a:srgbClr val="404040"/>
                  </a:solidFill>
                  <a:latin typeface="Avenir Next LT Pro" panose="020B0504020202020204" pitchFamily="34" charset="77"/>
                  <a:cs typeface="Arial" panose="020B0604020202020204" pitchFamily="34" charset="0"/>
                </a:rPr>
                <a:t>strong</a:t>
              </a:r>
            </a:p>
          </p:txBody>
        </p:sp>
        <p:sp>
          <p:nvSpPr>
            <p:cNvPr id="8" name="TextBox 7">
              <a:extLst>
                <a:ext uri="{FF2B5EF4-FFF2-40B4-BE49-F238E27FC236}">
                  <a16:creationId xmlns:a16="http://schemas.microsoft.com/office/drawing/2014/main" id="{44F81E34-4619-1D1B-71D5-3D449E039EAF}"/>
                </a:ext>
              </a:extLst>
            </p:cNvPr>
            <p:cNvSpPr txBox="1"/>
            <p:nvPr/>
          </p:nvSpPr>
          <p:spPr>
            <a:xfrm>
              <a:off x="3750057" y="3774608"/>
              <a:ext cx="1283367" cy="400110"/>
            </a:xfrm>
            <a:prstGeom prst="rect">
              <a:avLst/>
            </a:prstGeom>
            <a:noFill/>
          </p:spPr>
          <p:txBody>
            <a:bodyPr wrap="square" rtlCol="0">
              <a:spAutoFit/>
            </a:bodyPr>
            <a:lstStyle/>
            <a:p>
              <a:r>
                <a:rPr lang="en-US" sz="2000" b="1" dirty="0">
                  <a:solidFill>
                    <a:srgbClr val="404040"/>
                  </a:solidFill>
                  <a:latin typeface="Avenir Next LT Pro" panose="020B0504020202020204" pitchFamily="34" charset="77"/>
                  <a:cs typeface="Arial" panose="020B0604020202020204" pitchFamily="34" charset="0"/>
                </a:rPr>
                <a:t>weak</a:t>
              </a:r>
            </a:p>
          </p:txBody>
        </p:sp>
      </p:grpSp>
      <p:pic>
        <p:nvPicPr>
          <p:cNvPr id="9" name="Picture 8" descr="bw_strong_profile-eps-converted-to.pdf">
            <a:extLst>
              <a:ext uri="{FF2B5EF4-FFF2-40B4-BE49-F238E27FC236}">
                <a16:creationId xmlns:a16="http://schemas.microsoft.com/office/drawing/2014/main" id="{AF286026-F47E-92B2-8683-1E24E573B2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9" y="2544234"/>
            <a:ext cx="5038442" cy="2960085"/>
          </a:xfrm>
          <a:prstGeom prst="rect">
            <a:avLst/>
          </a:prstGeom>
        </p:spPr>
      </p:pic>
    </p:spTree>
    <p:extLst>
      <p:ext uri="{BB962C8B-B14F-4D97-AF65-F5344CB8AC3E}">
        <p14:creationId xmlns:p14="http://schemas.microsoft.com/office/powerpoint/2010/main" val="3878119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4F97516-B6A5-6047-9C91-BA24C5D1C90E}"/>
              </a:ext>
            </a:extLst>
          </p:cNvPr>
          <p:cNvSpPr>
            <a:spLocks noGrp="1"/>
          </p:cNvSpPr>
          <p:nvPr>
            <p:ph idx="1"/>
          </p:nvPr>
        </p:nvSpPr>
        <p:spPr/>
        <p:txBody>
          <a:bodyPr/>
          <a:lstStyle/>
          <a:p>
            <a:r>
              <a:rPr lang="en-US" dirty="0"/>
              <a:t>Reminder on definition of diffusion coefficient from mean squared displacement</a:t>
            </a:r>
          </a:p>
          <a:p>
            <a:endParaRPr lang="en-US" dirty="0"/>
          </a:p>
          <a:p>
            <a:endParaRPr lang="en-US" dirty="0"/>
          </a:p>
          <a:p>
            <a:endParaRPr lang="en-US" dirty="0"/>
          </a:p>
          <a:p>
            <a:r>
              <a:rPr lang="en-US" dirty="0"/>
              <a:t>Calculate mean squared displacement for MPCD solvent. Extract diffusion coefficient and compare to theoretical expression based on kinetic theory of gases.</a:t>
            </a:r>
          </a:p>
        </p:txBody>
      </p:sp>
      <p:sp>
        <p:nvSpPr>
          <p:cNvPr id="2" name="Slide Number Placeholder 1">
            <a:extLst>
              <a:ext uri="{FF2B5EF4-FFF2-40B4-BE49-F238E27FC236}">
                <a16:creationId xmlns:a16="http://schemas.microsoft.com/office/drawing/2014/main" id="{B5F97E5A-B04D-B5DC-9FCC-5E1CEF4C1324}"/>
              </a:ext>
            </a:extLst>
          </p:cNvPr>
          <p:cNvSpPr>
            <a:spLocks noGrp="1"/>
          </p:cNvSpPr>
          <p:nvPr>
            <p:ph type="sldNum" sz="quarter" idx="12"/>
          </p:nvPr>
        </p:nvSpPr>
        <p:spPr/>
        <p:txBody>
          <a:bodyPr/>
          <a:lstStyle/>
          <a:p>
            <a:fld id="{9564885F-477D-A14D-B2C1-5ECAF755F313}" type="slidenum">
              <a:rPr lang="en-US" smtClean="0"/>
              <a:pPr/>
              <a:t>12</a:t>
            </a:fld>
            <a:endParaRPr lang="en-US" spc="400" dirty="0"/>
          </a:p>
        </p:txBody>
      </p:sp>
      <p:sp>
        <p:nvSpPr>
          <p:cNvPr id="3" name="Title 2">
            <a:extLst>
              <a:ext uri="{FF2B5EF4-FFF2-40B4-BE49-F238E27FC236}">
                <a16:creationId xmlns:a16="http://schemas.microsoft.com/office/drawing/2014/main" id="{C52B07DF-3F9D-4D6A-93D1-07F292B09085}"/>
              </a:ext>
            </a:extLst>
          </p:cNvPr>
          <p:cNvSpPr>
            <a:spLocks noGrp="1"/>
          </p:cNvSpPr>
          <p:nvPr>
            <p:ph type="title"/>
          </p:nvPr>
        </p:nvSpPr>
        <p:spPr/>
        <p:txBody>
          <a:bodyPr/>
          <a:lstStyle/>
          <a:p>
            <a:r>
              <a:rPr lang="en-US" dirty="0"/>
              <a:t>Exercise: Diffusion Coefficient</a:t>
            </a:r>
          </a:p>
        </p:txBody>
      </p:sp>
      <p:pic>
        <p:nvPicPr>
          <p:cNvPr id="5" name="Picture 4">
            <a:extLst>
              <a:ext uri="{FF2B5EF4-FFF2-40B4-BE49-F238E27FC236}">
                <a16:creationId xmlns:a16="http://schemas.microsoft.com/office/drawing/2014/main" id="{A22E9315-E4D1-C38D-FF79-5501719E4D1E}"/>
              </a:ext>
            </a:extLst>
          </p:cNvPr>
          <p:cNvPicPr>
            <a:picLocks noChangeAspect="1"/>
          </p:cNvPicPr>
          <p:nvPr/>
        </p:nvPicPr>
        <p:blipFill>
          <a:blip r:embed="rId2"/>
          <a:stretch>
            <a:fillRect/>
          </a:stretch>
        </p:blipFill>
        <p:spPr>
          <a:xfrm>
            <a:off x="1422400" y="1982107"/>
            <a:ext cx="2489200" cy="520700"/>
          </a:xfrm>
          <a:prstGeom prst="rect">
            <a:avLst/>
          </a:prstGeom>
        </p:spPr>
      </p:pic>
    </p:spTree>
    <p:extLst>
      <p:ext uri="{BB962C8B-B14F-4D97-AF65-F5344CB8AC3E}">
        <p14:creationId xmlns:p14="http://schemas.microsoft.com/office/powerpoint/2010/main" val="2432042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E9D6FE8-EF44-3984-B5CC-CC1433726CF2}"/>
              </a:ext>
            </a:extLst>
          </p:cNvPr>
          <p:cNvSpPr>
            <a:spLocks noGrp="1"/>
          </p:cNvSpPr>
          <p:nvPr>
            <p:ph idx="1"/>
          </p:nvPr>
        </p:nvSpPr>
        <p:spPr/>
        <p:txBody>
          <a:bodyPr/>
          <a:lstStyle/>
          <a:p>
            <a:r>
              <a:rPr lang="en-US" dirty="0"/>
              <a:t>If we set </a:t>
            </a:r>
            <a:r>
              <a:rPr lang="en-US" i="1" dirty="0"/>
              <a:t>ℓ</a:t>
            </a:r>
            <a:r>
              <a:rPr lang="en-US" dirty="0"/>
              <a:t> = 3 </a:t>
            </a:r>
            <a:r>
              <a:rPr lang="en-US" dirty="0" err="1"/>
              <a:t>Å</a:t>
            </a:r>
            <a:r>
              <a:rPr lang="en-US" dirty="0"/>
              <a:t> (water) and </a:t>
            </a:r>
            <a:r>
              <a:rPr lang="en-US" i="1" dirty="0"/>
              <a:t>T</a:t>
            </a:r>
            <a:r>
              <a:rPr lang="en-US" dirty="0"/>
              <a:t> = 298 K, then match density to determine </a:t>
            </a:r>
            <a:r>
              <a:rPr lang="en-US" i="1" dirty="0"/>
              <a:t>m</a:t>
            </a:r>
            <a:r>
              <a:rPr lang="en-US" dirty="0"/>
              <a:t>:</a:t>
            </a: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endParaRPr lang="en-US" dirty="0"/>
          </a:p>
          <a:p>
            <a:r>
              <a:rPr lang="en-US" dirty="0"/>
              <a:t>Close but not quite! How about the diffusivity? This behavior is typical of many mesoscale methods, and the solvent should be considered “liquid like.”</a:t>
            </a:r>
          </a:p>
        </p:txBody>
      </p:sp>
      <p:sp>
        <p:nvSpPr>
          <p:cNvPr id="3" name="Slide Number Placeholder 2">
            <a:extLst>
              <a:ext uri="{FF2B5EF4-FFF2-40B4-BE49-F238E27FC236}">
                <a16:creationId xmlns:a16="http://schemas.microsoft.com/office/drawing/2014/main" id="{091325EC-9A21-39D9-C6D4-9FE466332E71}"/>
              </a:ext>
            </a:extLst>
          </p:cNvPr>
          <p:cNvSpPr>
            <a:spLocks noGrp="1"/>
          </p:cNvSpPr>
          <p:nvPr>
            <p:ph type="sldNum" sz="quarter" idx="12"/>
          </p:nvPr>
        </p:nvSpPr>
        <p:spPr/>
        <p:txBody>
          <a:bodyPr/>
          <a:lstStyle/>
          <a:p>
            <a:fld id="{9564885F-477D-A14D-B2C1-5ECAF755F313}" type="slidenum">
              <a:rPr lang="en-US" smtClean="0"/>
              <a:pPr/>
              <a:t>13</a:t>
            </a:fld>
            <a:endParaRPr lang="en-US" spc="400" dirty="0"/>
          </a:p>
        </p:txBody>
      </p:sp>
      <p:sp>
        <p:nvSpPr>
          <p:cNvPr id="4" name="Title 3">
            <a:extLst>
              <a:ext uri="{FF2B5EF4-FFF2-40B4-BE49-F238E27FC236}">
                <a16:creationId xmlns:a16="http://schemas.microsoft.com/office/drawing/2014/main" id="{CF405786-D80E-A21B-CE06-238A2C031659}"/>
              </a:ext>
            </a:extLst>
          </p:cNvPr>
          <p:cNvSpPr>
            <a:spLocks noGrp="1"/>
          </p:cNvSpPr>
          <p:nvPr>
            <p:ph type="title"/>
          </p:nvPr>
        </p:nvSpPr>
        <p:spPr/>
        <p:txBody>
          <a:bodyPr/>
          <a:lstStyle/>
          <a:p>
            <a:r>
              <a:rPr lang="en-US" dirty="0"/>
              <a:t>Exercise: Mapping solvent properties</a:t>
            </a:r>
          </a:p>
        </p:txBody>
      </p:sp>
      <p:graphicFrame>
        <p:nvGraphicFramePr>
          <p:cNvPr id="5" name="Table 4">
            <a:extLst>
              <a:ext uri="{FF2B5EF4-FFF2-40B4-BE49-F238E27FC236}">
                <a16:creationId xmlns:a16="http://schemas.microsoft.com/office/drawing/2014/main" id="{A77EF4BA-2F4D-0019-76A7-F4247EC7E542}"/>
              </a:ext>
            </a:extLst>
          </p:cNvPr>
          <p:cNvGraphicFramePr>
            <a:graphicFrameLocks noGrp="1"/>
          </p:cNvGraphicFramePr>
          <p:nvPr>
            <p:extLst>
              <p:ext uri="{D42A27DB-BD31-4B8C-83A1-F6EECF244321}">
                <p14:modId xmlns:p14="http://schemas.microsoft.com/office/powerpoint/2010/main" val="992251308"/>
              </p:ext>
            </p:extLst>
          </p:nvPr>
        </p:nvGraphicFramePr>
        <p:xfrm>
          <a:off x="2917370" y="1879633"/>
          <a:ext cx="6096000" cy="1752600"/>
        </p:xfrm>
        <a:graphic>
          <a:graphicData uri="http://schemas.openxmlformats.org/drawingml/2006/table">
            <a:tbl>
              <a:tblPr bandRow="1">
                <a:tableStyleId>{5C22544A-7EE6-4342-B048-85BDC9FD1C3A}</a:tableStyleId>
              </a:tblPr>
              <a:tblGrid>
                <a:gridCol w="1524000">
                  <a:extLst>
                    <a:ext uri="{9D8B030D-6E8A-4147-A177-3AD203B41FA5}">
                      <a16:colId xmlns:a16="http://schemas.microsoft.com/office/drawing/2014/main" val="2202020923"/>
                    </a:ext>
                  </a:extLst>
                </a:gridCol>
                <a:gridCol w="1524000">
                  <a:extLst>
                    <a:ext uri="{9D8B030D-6E8A-4147-A177-3AD203B41FA5}">
                      <a16:colId xmlns:a16="http://schemas.microsoft.com/office/drawing/2014/main" val="579268939"/>
                    </a:ext>
                  </a:extLst>
                </a:gridCol>
                <a:gridCol w="1524000">
                  <a:extLst>
                    <a:ext uri="{9D8B030D-6E8A-4147-A177-3AD203B41FA5}">
                      <a16:colId xmlns:a16="http://schemas.microsoft.com/office/drawing/2014/main" val="186721265"/>
                    </a:ext>
                  </a:extLst>
                </a:gridCol>
                <a:gridCol w="1524000">
                  <a:extLst>
                    <a:ext uri="{9D8B030D-6E8A-4147-A177-3AD203B41FA5}">
                      <a16:colId xmlns:a16="http://schemas.microsoft.com/office/drawing/2014/main" val="108419840"/>
                    </a:ext>
                  </a:extLst>
                </a:gridCol>
              </a:tblGrid>
              <a:tr h="370840">
                <a:tc>
                  <a:txBody>
                    <a:bodyPr/>
                    <a:lstStyle/>
                    <a:p>
                      <a:pPr algn="ctr"/>
                      <a:endParaRPr lang="en-US" sz="1800"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r>
                        <a:rPr lang="en-US" sz="1800" b="1" dirty="0">
                          <a:solidFill>
                            <a:srgbClr val="404040"/>
                          </a:solidFill>
                          <a:latin typeface="Avenir Next LT Pro" panose="020B0504020202020204" pitchFamily="34" charset="77"/>
                        </a:rPr>
                        <a:t>density</a:t>
                      </a:r>
                      <a:endParaRPr lang="en-US" sz="1800" b="1" dirty="0">
                        <a:solidFill>
                          <a:srgbClr val="404040"/>
                        </a:solidFill>
                        <a:latin typeface="Avenir Next LT Pro" panose="020B0504020202020204" pitchFamily="34" charset="77"/>
                        <a:cs typeface="Arial" panose="020B0604020202020204" pitchFamily="34" charset="0"/>
                      </a:endParaRPr>
                    </a:p>
                  </a:txBody>
                  <a:tcPr anchor="b"/>
                </a:tc>
                <a:tc>
                  <a:txBody>
                    <a:bodyPr/>
                    <a:lstStyle/>
                    <a:p>
                      <a:pPr algn="ctr"/>
                      <a:r>
                        <a:rPr lang="en-US" sz="1800" b="1" dirty="0">
                          <a:solidFill>
                            <a:srgbClr val="404040"/>
                          </a:solidFill>
                          <a:latin typeface="Avenir Next LT Pro" panose="020B0504020202020204" pitchFamily="34" charset="77"/>
                        </a:rPr>
                        <a:t>model viscosity</a:t>
                      </a:r>
                      <a:endParaRPr lang="en-US" sz="1800" b="1" dirty="0">
                        <a:solidFill>
                          <a:srgbClr val="404040"/>
                        </a:solidFill>
                        <a:latin typeface="Avenir Next LT Pro" panose="020B0504020202020204" pitchFamily="34" charset="77"/>
                        <a:cs typeface="Arial" panose="020B0604020202020204" pitchFamily="34" charset="0"/>
                      </a:endParaRPr>
                    </a:p>
                  </a:txBody>
                  <a:tcPr anchor="b"/>
                </a:tc>
                <a:tc>
                  <a:txBody>
                    <a:bodyPr/>
                    <a:lstStyle/>
                    <a:p>
                      <a:pPr algn="ctr"/>
                      <a:r>
                        <a:rPr lang="en-US" sz="1800" b="1" dirty="0">
                          <a:solidFill>
                            <a:srgbClr val="404040"/>
                          </a:solidFill>
                          <a:latin typeface="Avenir Next LT Pro" panose="020B0504020202020204" pitchFamily="34" charset="77"/>
                        </a:rPr>
                        <a:t>actual viscosity</a:t>
                      </a:r>
                      <a:endParaRPr lang="en-US" sz="1800" b="1" dirty="0">
                        <a:solidFill>
                          <a:srgbClr val="404040"/>
                        </a:solidFill>
                        <a:latin typeface="Avenir Next LT Pro" panose="020B0504020202020204" pitchFamily="34" charset="77"/>
                        <a:cs typeface="Arial" panose="020B0604020202020204" pitchFamily="34" charset="0"/>
                      </a:endParaRPr>
                    </a:p>
                  </a:txBody>
                  <a:tcPr anchor="b"/>
                </a:tc>
                <a:extLst>
                  <a:ext uri="{0D108BD9-81ED-4DB2-BD59-A6C34878D82A}">
                    <a16:rowId xmlns:a16="http://schemas.microsoft.com/office/drawing/2014/main" val="3729237732"/>
                  </a:ext>
                </a:extLst>
              </a:tr>
              <a:tr h="370840">
                <a:tc>
                  <a:txBody>
                    <a:bodyPr/>
                    <a:lstStyle/>
                    <a:p>
                      <a:pPr algn="ctr"/>
                      <a:r>
                        <a:rPr lang="en-US" sz="1800" b="1" dirty="0">
                          <a:solidFill>
                            <a:srgbClr val="404040"/>
                          </a:solidFill>
                          <a:latin typeface="Avenir Next LT Pro" panose="020B0504020202020204" pitchFamily="34" charset="77"/>
                        </a:rPr>
                        <a:t>SRD</a:t>
                      </a:r>
                      <a:endParaRPr lang="en-US" sz="1800" b="1"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r>
                        <a:rPr lang="en-US" sz="1800" dirty="0">
                          <a:solidFill>
                            <a:srgbClr val="404040"/>
                          </a:solidFill>
                          <a:latin typeface="Avenir Next LT Pro" panose="020B0504020202020204" pitchFamily="34" charset="77"/>
                        </a:rPr>
                        <a:t>5 </a:t>
                      </a:r>
                      <a:r>
                        <a:rPr lang="en-US" sz="1800" i="1" dirty="0">
                          <a:solidFill>
                            <a:srgbClr val="404040"/>
                          </a:solidFill>
                          <a:latin typeface="Avenir Next LT Pro" panose="020B0504020202020204" pitchFamily="34" charset="77"/>
                        </a:rPr>
                        <a:t>m</a:t>
                      </a:r>
                      <a:r>
                        <a:rPr lang="en-US" sz="1800" dirty="0">
                          <a:solidFill>
                            <a:srgbClr val="404040"/>
                          </a:solidFill>
                          <a:latin typeface="Avenir Next LT Pro" panose="020B0504020202020204" pitchFamily="34" charset="77"/>
                        </a:rPr>
                        <a:t>/</a:t>
                      </a:r>
                      <a:r>
                        <a:rPr lang="en-US" sz="1800" i="1" dirty="0">
                          <a:solidFill>
                            <a:srgbClr val="404040"/>
                          </a:solidFill>
                          <a:latin typeface="Avenir Next LT Pro" panose="020B0504020202020204" pitchFamily="34" charset="77"/>
                        </a:rPr>
                        <a:t>ℓ</a:t>
                      </a:r>
                      <a:r>
                        <a:rPr lang="en-US" sz="1800" baseline="30000" dirty="0">
                          <a:solidFill>
                            <a:srgbClr val="404040"/>
                          </a:solidFill>
                          <a:latin typeface="Avenir Next LT Pro" panose="020B0504020202020204" pitchFamily="34" charset="77"/>
                        </a:rPr>
                        <a:t>3</a:t>
                      </a:r>
                      <a:endParaRPr lang="en-US" sz="1800" baseline="30000"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r>
                        <a:rPr lang="en-US" sz="1800" dirty="0">
                          <a:solidFill>
                            <a:srgbClr val="404040"/>
                          </a:solidFill>
                          <a:latin typeface="Avenir Next LT Pro" panose="020B0504020202020204" pitchFamily="34" charset="77"/>
                        </a:rPr>
                        <a:t>3.40 </a:t>
                      </a:r>
                      <a:r>
                        <a:rPr lang="en-US" sz="1800" i="1" dirty="0" err="1">
                          <a:solidFill>
                            <a:srgbClr val="404040"/>
                          </a:solidFill>
                          <a:latin typeface="Avenir Next LT Pro" panose="020B0504020202020204" pitchFamily="34" charset="77"/>
                        </a:rPr>
                        <a:t>k</a:t>
                      </a:r>
                      <a:r>
                        <a:rPr lang="en-US" sz="1800" baseline="-25000" dirty="0" err="1">
                          <a:solidFill>
                            <a:srgbClr val="404040"/>
                          </a:solidFill>
                          <a:latin typeface="Avenir Next LT Pro" panose="020B0504020202020204" pitchFamily="34" charset="77"/>
                        </a:rPr>
                        <a:t>B</a:t>
                      </a:r>
                      <a:r>
                        <a:rPr lang="en-US" sz="1800" i="1" dirty="0" err="1">
                          <a:solidFill>
                            <a:srgbClr val="404040"/>
                          </a:solidFill>
                          <a:latin typeface="Avenir Next LT Pro" panose="020B0504020202020204" pitchFamily="34" charset="77"/>
                        </a:rPr>
                        <a:t>T</a:t>
                      </a:r>
                      <a:r>
                        <a:rPr lang="en-US" sz="1800" dirty="0">
                          <a:solidFill>
                            <a:srgbClr val="404040"/>
                          </a:solidFill>
                          <a:latin typeface="Avenir Next LT Pro" panose="020B0504020202020204" pitchFamily="34" charset="77"/>
                        </a:rPr>
                        <a:t> 𝜏/</a:t>
                      </a:r>
                      <a:r>
                        <a:rPr lang="en-US" sz="1800" i="1" dirty="0">
                          <a:solidFill>
                            <a:srgbClr val="404040"/>
                          </a:solidFill>
                          <a:latin typeface="Avenir Next LT Pro" panose="020B0504020202020204" pitchFamily="34" charset="77"/>
                        </a:rPr>
                        <a:t>ℓ</a:t>
                      </a:r>
                      <a:endParaRPr lang="en-US" sz="1800" i="1"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endParaRPr lang="en-US" sz="1800" dirty="0">
                        <a:solidFill>
                          <a:srgbClr val="404040"/>
                        </a:solidFill>
                        <a:latin typeface="Avenir Next LT Pro" panose="020B0504020202020204" pitchFamily="34" charset="77"/>
                        <a:cs typeface="Arial" panose="020B0604020202020204" pitchFamily="34" charset="0"/>
                      </a:endParaRPr>
                    </a:p>
                  </a:txBody>
                  <a:tcPr/>
                </a:tc>
                <a:extLst>
                  <a:ext uri="{0D108BD9-81ED-4DB2-BD59-A6C34878D82A}">
                    <a16:rowId xmlns:a16="http://schemas.microsoft.com/office/drawing/2014/main" val="68970228"/>
                  </a:ext>
                </a:extLst>
              </a:tr>
              <a:tr h="370840">
                <a:tc>
                  <a:txBody>
                    <a:bodyPr/>
                    <a:lstStyle/>
                    <a:p>
                      <a:pPr algn="ctr"/>
                      <a:r>
                        <a:rPr lang="en-US" sz="1800" b="1" dirty="0">
                          <a:solidFill>
                            <a:srgbClr val="404040"/>
                          </a:solidFill>
                          <a:latin typeface="Avenir Next LT Pro" panose="020B0504020202020204" pitchFamily="34" charset="77"/>
                        </a:rPr>
                        <a:t>water</a:t>
                      </a:r>
                      <a:endParaRPr lang="en-US" sz="1800" b="1"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r>
                        <a:rPr lang="en-US" sz="1800" dirty="0">
                          <a:solidFill>
                            <a:srgbClr val="404040"/>
                          </a:solidFill>
                          <a:latin typeface="Avenir Next LT Pro" panose="020B0504020202020204" pitchFamily="34" charset="77"/>
                        </a:rPr>
                        <a:t>997 kg/m</a:t>
                      </a:r>
                      <a:r>
                        <a:rPr lang="en-US" sz="1800" baseline="30000" dirty="0">
                          <a:solidFill>
                            <a:srgbClr val="404040"/>
                          </a:solidFill>
                          <a:latin typeface="Avenir Next LT Pro" panose="020B0504020202020204" pitchFamily="34" charset="77"/>
                        </a:rPr>
                        <a:t>3</a:t>
                      </a:r>
                      <a:endParaRPr lang="en-US" sz="1800" baseline="30000"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r>
                        <a:rPr lang="en-US" sz="1800" dirty="0">
                          <a:solidFill>
                            <a:srgbClr val="404040"/>
                          </a:solidFill>
                          <a:latin typeface="Avenir Next LT Pro" panose="020B0504020202020204" pitchFamily="34" charset="77"/>
                        </a:rPr>
                        <a:t>? mPa s</a:t>
                      </a:r>
                      <a:endParaRPr lang="en-US" sz="1800"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r>
                        <a:rPr lang="en-US" sz="1800" dirty="0">
                          <a:solidFill>
                            <a:srgbClr val="404040"/>
                          </a:solidFill>
                          <a:latin typeface="Avenir Next LT Pro" panose="020B0504020202020204" pitchFamily="34" charset="77"/>
                        </a:rPr>
                        <a:t>0.89 mPa s</a:t>
                      </a:r>
                      <a:endParaRPr lang="en-US" sz="1800" dirty="0">
                        <a:solidFill>
                          <a:srgbClr val="404040"/>
                        </a:solidFill>
                        <a:latin typeface="Avenir Next LT Pro" panose="020B0504020202020204" pitchFamily="34" charset="77"/>
                        <a:cs typeface="Arial" panose="020B0604020202020204" pitchFamily="34" charset="0"/>
                      </a:endParaRPr>
                    </a:p>
                  </a:txBody>
                  <a:tcPr/>
                </a:tc>
                <a:extLst>
                  <a:ext uri="{0D108BD9-81ED-4DB2-BD59-A6C34878D82A}">
                    <a16:rowId xmlns:a16="http://schemas.microsoft.com/office/drawing/2014/main" val="3205559238"/>
                  </a:ext>
                </a:extLst>
              </a:tr>
              <a:tr h="370840">
                <a:tc>
                  <a:txBody>
                    <a:bodyPr/>
                    <a:lstStyle/>
                    <a:p>
                      <a:pPr algn="ctr"/>
                      <a:r>
                        <a:rPr lang="en-US" sz="1800" b="1" dirty="0">
                          <a:solidFill>
                            <a:srgbClr val="404040"/>
                          </a:solidFill>
                          <a:latin typeface="Avenir Next LT Pro" panose="020B0504020202020204" pitchFamily="34" charset="77"/>
                        </a:rPr>
                        <a:t>hexane</a:t>
                      </a:r>
                      <a:endParaRPr lang="en-US" sz="1800" b="1"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r>
                        <a:rPr lang="en-US" sz="1800" dirty="0">
                          <a:solidFill>
                            <a:srgbClr val="404040"/>
                          </a:solidFill>
                          <a:latin typeface="Avenir Next LT Pro" panose="020B0504020202020204" pitchFamily="34" charset="77"/>
                        </a:rPr>
                        <a:t>655 kg/m</a:t>
                      </a:r>
                      <a:r>
                        <a:rPr lang="en-US" sz="1800" baseline="30000" dirty="0">
                          <a:solidFill>
                            <a:srgbClr val="404040"/>
                          </a:solidFill>
                          <a:latin typeface="Avenir Next LT Pro" panose="020B0504020202020204" pitchFamily="34" charset="77"/>
                        </a:rPr>
                        <a:t>3</a:t>
                      </a:r>
                      <a:endParaRPr lang="en-US" sz="1800" baseline="30000"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r>
                        <a:rPr lang="en-US" sz="1800" dirty="0">
                          <a:solidFill>
                            <a:srgbClr val="404040"/>
                          </a:solidFill>
                          <a:latin typeface="Avenir Next LT Pro" panose="020B0504020202020204" pitchFamily="34" charset="77"/>
                        </a:rPr>
                        <a:t>? mPa s</a:t>
                      </a:r>
                      <a:endParaRPr lang="en-US" sz="1800" dirty="0">
                        <a:solidFill>
                          <a:srgbClr val="404040"/>
                        </a:solidFill>
                        <a:latin typeface="Avenir Next LT Pro" panose="020B0504020202020204" pitchFamily="34" charset="77"/>
                        <a:cs typeface="Arial" panose="020B0604020202020204" pitchFamily="34" charset="0"/>
                      </a:endParaRPr>
                    </a:p>
                  </a:txBody>
                  <a:tcPr/>
                </a:tc>
                <a:tc>
                  <a:txBody>
                    <a:bodyPr/>
                    <a:lstStyle/>
                    <a:p>
                      <a:pPr algn="ctr"/>
                      <a:r>
                        <a:rPr lang="en-US" sz="1800" dirty="0">
                          <a:solidFill>
                            <a:srgbClr val="404040"/>
                          </a:solidFill>
                          <a:latin typeface="Avenir Next LT Pro" panose="020B0504020202020204" pitchFamily="34" charset="77"/>
                        </a:rPr>
                        <a:t>0.30 mPa s</a:t>
                      </a:r>
                      <a:endParaRPr lang="en-US" sz="1800" dirty="0">
                        <a:solidFill>
                          <a:srgbClr val="404040"/>
                        </a:solidFill>
                        <a:latin typeface="Avenir Next LT Pro" panose="020B0504020202020204" pitchFamily="34" charset="77"/>
                        <a:cs typeface="Arial" panose="020B0604020202020204" pitchFamily="34" charset="0"/>
                      </a:endParaRPr>
                    </a:p>
                  </a:txBody>
                  <a:tcPr/>
                </a:tc>
                <a:extLst>
                  <a:ext uri="{0D108BD9-81ED-4DB2-BD59-A6C34878D82A}">
                    <a16:rowId xmlns:a16="http://schemas.microsoft.com/office/drawing/2014/main" val="1680969207"/>
                  </a:ext>
                </a:extLst>
              </a:tr>
            </a:tbl>
          </a:graphicData>
        </a:graphic>
      </p:graphicFrame>
      <p:sp>
        <p:nvSpPr>
          <p:cNvPr id="6" name="TextBox 5">
            <a:extLst>
              <a:ext uri="{FF2B5EF4-FFF2-40B4-BE49-F238E27FC236}">
                <a16:creationId xmlns:a16="http://schemas.microsoft.com/office/drawing/2014/main" id="{5C823D0E-8B6D-4AE6-50C9-0BBC7E55159A}"/>
              </a:ext>
            </a:extLst>
          </p:cNvPr>
          <p:cNvSpPr txBox="1"/>
          <p:nvPr/>
        </p:nvSpPr>
        <p:spPr>
          <a:xfrm>
            <a:off x="417341" y="5748689"/>
            <a:ext cx="7813104" cy="523220"/>
          </a:xfrm>
          <a:prstGeom prst="rect">
            <a:avLst/>
          </a:prstGeom>
          <a:noFill/>
        </p:spPr>
        <p:txBody>
          <a:bodyPr wrap="square">
            <a:spAutoFit/>
          </a:bodyPr>
          <a:lstStyle/>
          <a:p>
            <a:r>
              <a:rPr lang="en-US" sz="1400" dirty="0">
                <a:solidFill>
                  <a:srgbClr val="404040"/>
                </a:solidFill>
                <a:latin typeface="Avenir Next LT Pro" panose="020B0504020202020204" pitchFamily="34" charset="77"/>
                <a:cs typeface="Arial" panose="020B0604020202020204" pitchFamily="34" charset="0"/>
              </a:rPr>
              <a:t>T. </a:t>
            </a:r>
            <a:r>
              <a:rPr lang="en-US" sz="1400" dirty="0" err="1">
                <a:solidFill>
                  <a:srgbClr val="404040"/>
                </a:solidFill>
                <a:latin typeface="Avenir Next LT Pro" panose="020B0504020202020204" pitchFamily="34" charset="77"/>
                <a:cs typeface="Arial" panose="020B0604020202020204" pitchFamily="34" charset="0"/>
              </a:rPr>
              <a:t>Ihle</a:t>
            </a:r>
            <a:r>
              <a:rPr lang="en-US" sz="1400" dirty="0">
                <a:solidFill>
                  <a:srgbClr val="404040"/>
                </a:solidFill>
                <a:latin typeface="Avenir Next LT Pro" panose="020B0504020202020204" pitchFamily="34" charset="77"/>
                <a:cs typeface="Arial" panose="020B0604020202020204" pitchFamily="34" charset="0"/>
              </a:rPr>
              <a:t> and D.M. Kroll. </a:t>
            </a:r>
            <a:r>
              <a:rPr lang="en-US" sz="1400" i="1" dirty="0">
                <a:solidFill>
                  <a:srgbClr val="404040"/>
                </a:solidFill>
                <a:latin typeface="Avenir Next LT Pro" panose="020B0504020202020204" pitchFamily="34" charset="77"/>
                <a:cs typeface="Arial" panose="020B0604020202020204" pitchFamily="34" charset="0"/>
              </a:rPr>
              <a:t>Phys. Rev. E</a:t>
            </a:r>
            <a:r>
              <a:rPr lang="en-US" sz="1400" dirty="0">
                <a:solidFill>
                  <a:srgbClr val="404040"/>
                </a:solidFill>
                <a:latin typeface="Avenir Next LT Pro" panose="020B0504020202020204" pitchFamily="34" charset="77"/>
                <a:cs typeface="Arial" panose="020B0604020202020204" pitchFamily="34" charset="0"/>
              </a:rPr>
              <a:t> </a:t>
            </a:r>
            <a:r>
              <a:rPr lang="en-US" sz="1400" b="1" dirty="0">
                <a:solidFill>
                  <a:srgbClr val="404040"/>
                </a:solidFill>
                <a:latin typeface="Avenir Next LT Pro" panose="020B0504020202020204" pitchFamily="34" charset="77"/>
                <a:cs typeface="Arial" panose="020B0604020202020204" pitchFamily="34" charset="0"/>
              </a:rPr>
              <a:t>67</a:t>
            </a:r>
            <a:r>
              <a:rPr lang="en-US" sz="1400" dirty="0">
                <a:solidFill>
                  <a:srgbClr val="404040"/>
                </a:solidFill>
                <a:latin typeface="Avenir Next LT Pro" panose="020B0504020202020204" pitchFamily="34" charset="77"/>
                <a:cs typeface="Arial" panose="020B0604020202020204" pitchFamily="34" charset="0"/>
              </a:rPr>
              <a:t>, 066706 (2003).</a:t>
            </a:r>
          </a:p>
          <a:p>
            <a:r>
              <a:rPr lang="en-US" sz="1400" dirty="0">
                <a:solidFill>
                  <a:srgbClr val="404040"/>
                </a:solidFill>
                <a:latin typeface="Avenir Next LT Pro" panose="020B0504020202020204" pitchFamily="34" charset="77"/>
                <a:cs typeface="Arial" panose="020B0604020202020204" pitchFamily="34" charset="0"/>
              </a:rPr>
              <a:t>J.T. Padding and A.A. Louis. </a:t>
            </a:r>
            <a:r>
              <a:rPr lang="en-US" sz="1400" i="1" dirty="0">
                <a:solidFill>
                  <a:srgbClr val="404040"/>
                </a:solidFill>
                <a:latin typeface="Avenir Next LT Pro" panose="020B0504020202020204" pitchFamily="34" charset="77"/>
                <a:cs typeface="Arial" panose="020B0604020202020204" pitchFamily="34" charset="0"/>
              </a:rPr>
              <a:t>Phys. Rev. E</a:t>
            </a:r>
            <a:r>
              <a:rPr lang="en-US" sz="1400" dirty="0">
                <a:solidFill>
                  <a:srgbClr val="404040"/>
                </a:solidFill>
                <a:latin typeface="Avenir Next LT Pro" panose="020B0504020202020204" pitchFamily="34" charset="77"/>
                <a:cs typeface="Arial" panose="020B0604020202020204" pitchFamily="34" charset="0"/>
              </a:rPr>
              <a:t> </a:t>
            </a:r>
            <a:r>
              <a:rPr lang="en-US" sz="1400" b="1" dirty="0">
                <a:solidFill>
                  <a:srgbClr val="404040"/>
                </a:solidFill>
                <a:latin typeface="Avenir Next LT Pro" panose="020B0504020202020204" pitchFamily="34" charset="77"/>
                <a:cs typeface="Arial" panose="020B0604020202020204" pitchFamily="34" charset="0"/>
              </a:rPr>
              <a:t>74</a:t>
            </a:r>
            <a:r>
              <a:rPr lang="en-US" sz="1400" dirty="0">
                <a:solidFill>
                  <a:srgbClr val="404040"/>
                </a:solidFill>
                <a:latin typeface="Avenir Next LT Pro" panose="020B0504020202020204" pitchFamily="34" charset="77"/>
                <a:cs typeface="Arial" panose="020B0604020202020204" pitchFamily="34" charset="0"/>
              </a:rPr>
              <a:t>, 031402 (2006).</a:t>
            </a:r>
          </a:p>
        </p:txBody>
      </p:sp>
    </p:spTree>
    <p:extLst>
      <p:ext uri="{BB962C8B-B14F-4D97-AF65-F5344CB8AC3E}">
        <p14:creationId xmlns:p14="http://schemas.microsoft.com/office/powerpoint/2010/main" val="36822733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64C2973-1D26-442B-93CB-932C4A2DC7A2}"/>
              </a:ext>
            </a:extLst>
          </p:cNvPr>
          <p:cNvSpPr>
            <a:spLocks noGrp="1"/>
          </p:cNvSpPr>
          <p:nvPr>
            <p:ph idx="1"/>
          </p:nvPr>
        </p:nvSpPr>
        <p:spPr/>
        <p:txBody>
          <a:bodyPr/>
          <a:lstStyle/>
          <a:p>
            <a:r>
              <a:rPr lang="en-US" dirty="0"/>
              <a:t>Why MPCD?</a:t>
            </a:r>
          </a:p>
          <a:p>
            <a:pPr lvl="1"/>
            <a:r>
              <a:rPr lang="en-US" dirty="0"/>
              <a:t>“Add on” to existing coarse-grained molecular dynamics models and tools.</a:t>
            </a:r>
          </a:p>
          <a:p>
            <a:pPr lvl="1"/>
            <a:r>
              <a:rPr lang="en-US" dirty="0"/>
              <a:t>Stationary and moving boundaries.</a:t>
            </a:r>
          </a:p>
          <a:p>
            <a:pPr lvl="1"/>
            <a:r>
              <a:rPr lang="en-US" dirty="0"/>
              <a:t>Suspended particles.</a:t>
            </a:r>
          </a:p>
          <a:p>
            <a:pPr lvl="1"/>
            <a:r>
              <a:rPr lang="en-US" dirty="0"/>
              <a:t>Shockingly cheap.</a:t>
            </a:r>
          </a:p>
          <a:p>
            <a:endParaRPr lang="en-US" dirty="0"/>
          </a:p>
          <a:p>
            <a:r>
              <a:rPr lang="en-US" dirty="0"/>
              <a:t>Why not MPCD?</a:t>
            </a:r>
          </a:p>
          <a:p>
            <a:pPr lvl="1"/>
            <a:r>
              <a:rPr lang="en-US" dirty="0"/>
              <a:t>Imperfect solvent-property matching.</a:t>
            </a:r>
          </a:p>
          <a:p>
            <a:pPr lvl="1"/>
            <a:r>
              <a:rPr lang="en-US" dirty="0"/>
              <a:t>Not a true incompressible Stokes flow.</a:t>
            </a:r>
          </a:p>
          <a:p>
            <a:pPr lvl="1"/>
            <a:r>
              <a:rPr lang="en-US" dirty="0"/>
              <a:t>Multiphase fluids are difficult to handle.</a:t>
            </a:r>
          </a:p>
        </p:txBody>
      </p:sp>
      <p:sp>
        <p:nvSpPr>
          <p:cNvPr id="3" name="Slide Number Placeholder 2">
            <a:extLst>
              <a:ext uri="{FF2B5EF4-FFF2-40B4-BE49-F238E27FC236}">
                <a16:creationId xmlns:a16="http://schemas.microsoft.com/office/drawing/2014/main" id="{A1F2B628-2589-6267-CD65-65BA343CA124}"/>
              </a:ext>
            </a:extLst>
          </p:cNvPr>
          <p:cNvSpPr>
            <a:spLocks noGrp="1"/>
          </p:cNvSpPr>
          <p:nvPr>
            <p:ph type="sldNum" sz="quarter" idx="12"/>
          </p:nvPr>
        </p:nvSpPr>
        <p:spPr/>
        <p:txBody>
          <a:bodyPr/>
          <a:lstStyle/>
          <a:p>
            <a:fld id="{9564885F-477D-A14D-B2C1-5ECAF755F313}" type="slidenum">
              <a:rPr lang="en-US" smtClean="0"/>
              <a:pPr/>
              <a:t>14</a:t>
            </a:fld>
            <a:endParaRPr lang="en-US" spc="400" dirty="0"/>
          </a:p>
        </p:txBody>
      </p:sp>
      <p:sp>
        <p:nvSpPr>
          <p:cNvPr id="4" name="Title 3">
            <a:extLst>
              <a:ext uri="{FF2B5EF4-FFF2-40B4-BE49-F238E27FC236}">
                <a16:creationId xmlns:a16="http://schemas.microsoft.com/office/drawing/2014/main" id="{AF9CE96B-E0CD-E0BC-ECFC-43F51BC8F239}"/>
              </a:ext>
            </a:extLst>
          </p:cNvPr>
          <p:cNvSpPr>
            <a:spLocks noGrp="1"/>
          </p:cNvSpPr>
          <p:nvPr>
            <p:ph type="title"/>
          </p:nvPr>
        </p:nvSpPr>
        <p:spPr/>
        <p:txBody>
          <a:bodyPr/>
          <a:lstStyle/>
          <a:p>
            <a:r>
              <a:rPr lang="en-US" dirty="0"/>
              <a:t>summary</a:t>
            </a:r>
          </a:p>
        </p:txBody>
      </p:sp>
    </p:spTree>
    <p:extLst>
      <p:ext uri="{BB962C8B-B14F-4D97-AF65-F5344CB8AC3E}">
        <p14:creationId xmlns:p14="http://schemas.microsoft.com/office/powerpoint/2010/main" val="586550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8EC654-3A94-2E39-FDB3-C2AF8738457C}"/>
              </a:ext>
            </a:extLst>
          </p:cNvPr>
          <p:cNvSpPr>
            <a:spLocks noGrp="1"/>
          </p:cNvSpPr>
          <p:nvPr>
            <p:ph type="sldNum" sz="quarter" idx="12"/>
          </p:nvPr>
        </p:nvSpPr>
        <p:spPr/>
        <p:txBody>
          <a:bodyPr/>
          <a:lstStyle/>
          <a:p>
            <a:fld id="{9564885F-477D-A14D-B2C1-5ECAF755F313}" type="slidenum">
              <a:rPr lang="en-US" smtClean="0"/>
              <a:pPr/>
              <a:t>2</a:t>
            </a:fld>
            <a:endParaRPr lang="en-US" spc="400" dirty="0"/>
          </a:p>
        </p:txBody>
      </p:sp>
      <p:sp>
        <p:nvSpPr>
          <p:cNvPr id="3" name="Title 2">
            <a:extLst>
              <a:ext uri="{FF2B5EF4-FFF2-40B4-BE49-F238E27FC236}">
                <a16:creationId xmlns:a16="http://schemas.microsoft.com/office/drawing/2014/main" id="{4B08560C-2991-C1D5-3D98-616CC30D84F8}"/>
              </a:ext>
            </a:extLst>
          </p:cNvPr>
          <p:cNvSpPr>
            <a:spLocks noGrp="1"/>
          </p:cNvSpPr>
          <p:nvPr>
            <p:ph type="title"/>
          </p:nvPr>
        </p:nvSpPr>
        <p:spPr/>
        <p:txBody>
          <a:bodyPr/>
          <a:lstStyle/>
          <a:p>
            <a:r>
              <a:rPr lang="en-US" dirty="0"/>
              <a:t>scale disparity is a big Challenge</a:t>
            </a:r>
          </a:p>
        </p:txBody>
      </p:sp>
      <p:grpSp>
        <p:nvGrpSpPr>
          <p:cNvPr id="13" name="Group 12">
            <a:extLst>
              <a:ext uri="{FF2B5EF4-FFF2-40B4-BE49-F238E27FC236}">
                <a16:creationId xmlns:a16="http://schemas.microsoft.com/office/drawing/2014/main" id="{75F837E9-DD61-0B85-9654-6F218D30207C}"/>
              </a:ext>
            </a:extLst>
          </p:cNvPr>
          <p:cNvGrpSpPr/>
          <p:nvPr/>
        </p:nvGrpSpPr>
        <p:grpSpPr>
          <a:xfrm>
            <a:off x="1430970" y="4102336"/>
            <a:ext cx="1107519" cy="1472083"/>
            <a:chOff x="1430970" y="4102336"/>
            <a:chExt cx="1107519" cy="1472083"/>
          </a:xfrm>
        </p:grpSpPr>
        <p:pic>
          <p:nvPicPr>
            <p:cNvPr id="4" name="Picture 3" descr="Golf-Ball1-300x300.jpg">
              <a:extLst>
                <a:ext uri="{FF2B5EF4-FFF2-40B4-BE49-F238E27FC236}">
                  <a16:creationId xmlns:a16="http://schemas.microsoft.com/office/drawing/2014/main" id="{AA376961-11EB-3252-FE51-1EF224B31413}"/>
                </a:ext>
              </a:extLst>
            </p:cNvPr>
            <p:cNvPicPr>
              <a:picLocks noChangeAspect="1"/>
            </p:cNvPicPr>
            <p:nvPr/>
          </p:nvPicPr>
          <p:blipFill rotWithShape="1">
            <a:blip r:embed="rId2">
              <a:extLst>
                <a:ext uri="{28A0092B-C50C-407E-A947-70E740481C1C}">
                  <a14:useLocalDpi xmlns:a14="http://schemas.microsoft.com/office/drawing/2010/main" val="0"/>
                </a:ext>
              </a:extLst>
            </a:blip>
            <a:srcRect l="4726" t="4728" r="4970" b="5356"/>
            <a:stretch/>
          </p:blipFill>
          <p:spPr>
            <a:xfrm>
              <a:off x="1743091" y="4102336"/>
              <a:ext cx="483279" cy="481209"/>
            </a:xfrm>
            <a:prstGeom prst="rect">
              <a:avLst/>
            </a:prstGeom>
          </p:spPr>
        </p:pic>
        <p:cxnSp>
          <p:nvCxnSpPr>
            <p:cNvPr id="5" name="Straight Connector 4">
              <a:extLst>
                <a:ext uri="{FF2B5EF4-FFF2-40B4-BE49-F238E27FC236}">
                  <a16:creationId xmlns:a16="http://schemas.microsoft.com/office/drawing/2014/main" id="{701D8FE6-04D5-6E62-0306-5DAAAF24B1DF}"/>
                </a:ext>
              </a:extLst>
            </p:cNvPr>
            <p:cNvCxnSpPr/>
            <p:nvPr/>
          </p:nvCxnSpPr>
          <p:spPr>
            <a:xfrm>
              <a:off x="1734736" y="4841790"/>
              <a:ext cx="483279" cy="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BC930ACC-CB51-1F98-5437-13EE07F59954}"/>
                </a:ext>
              </a:extLst>
            </p:cNvPr>
            <p:cNvSpPr txBox="1"/>
            <p:nvPr/>
          </p:nvSpPr>
          <p:spPr>
            <a:xfrm>
              <a:off x="1430970" y="4928088"/>
              <a:ext cx="1107519" cy="646331"/>
            </a:xfrm>
            <a:prstGeom prst="rect">
              <a:avLst/>
            </a:prstGeom>
            <a:noFill/>
          </p:spPr>
          <p:txBody>
            <a:bodyPr wrap="square" rtlCol="0">
              <a:spAutoFit/>
            </a:bodyPr>
            <a:lstStyle/>
            <a:p>
              <a:pPr algn="ctr"/>
              <a:r>
                <a:rPr lang="en-US" dirty="0">
                  <a:solidFill>
                    <a:srgbClr val="404040"/>
                  </a:solidFill>
                  <a:latin typeface="Avenir Next LT Pro" panose="020B0504020202020204" pitchFamily="34" charset="77"/>
                  <a:cs typeface="Arial" panose="020B0604020202020204" pitchFamily="34" charset="0"/>
                </a:rPr>
                <a:t>3Å</a:t>
              </a:r>
            </a:p>
            <a:p>
              <a:pPr algn="ctr"/>
              <a:r>
                <a:rPr lang="en-US" dirty="0">
                  <a:solidFill>
                    <a:srgbClr val="404040"/>
                  </a:solidFill>
                  <a:latin typeface="Avenir Next LT Pro" panose="020B0504020202020204" pitchFamily="34" charset="77"/>
                  <a:cs typeface="Arial" panose="020B0604020202020204" pitchFamily="34" charset="0"/>
                </a:rPr>
                <a:t>water</a:t>
              </a:r>
            </a:p>
          </p:txBody>
        </p:sp>
      </p:grpSp>
      <p:grpSp>
        <p:nvGrpSpPr>
          <p:cNvPr id="14" name="Group 13">
            <a:extLst>
              <a:ext uri="{FF2B5EF4-FFF2-40B4-BE49-F238E27FC236}">
                <a16:creationId xmlns:a16="http://schemas.microsoft.com/office/drawing/2014/main" id="{C936D47A-7DD5-86DD-FABA-0D8AAF6C702D}"/>
              </a:ext>
            </a:extLst>
          </p:cNvPr>
          <p:cNvGrpSpPr/>
          <p:nvPr/>
        </p:nvGrpSpPr>
        <p:grpSpPr>
          <a:xfrm>
            <a:off x="3488206" y="2746276"/>
            <a:ext cx="1904061" cy="2554050"/>
            <a:chOff x="3488206" y="2746276"/>
            <a:chExt cx="1904061" cy="2554050"/>
          </a:xfrm>
        </p:grpSpPr>
        <p:pic>
          <p:nvPicPr>
            <p:cNvPr id="7" name="Picture 6" descr="Document.jpg">
              <a:extLst>
                <a:ext uri="{FF2B5EF4-FFF2-40B4-BE49-F238E27FC236}">
                  <a16:creationId xmlns:a16="http://schemas.microsoft.com/office/drawing/2014/main" id="{030E54DA-D7E3-7EDC-95AD-DFA740E2D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2269" y="2746276"/>
              <a:ext cx="1869998" cy="1870001"/>
            </a:xfrm>
            <a:prstGeom prst="rect">
              <a:avLst/>
            </a:prstGeom>
          </p:spPr>
        </p:pic>
        <p:cxnSp>
          <p:nvCxnSpPr>
            <p:cNvPr id="8" name="Straight Connector 7">
              <a:extLst>
                <a:ext uri="{FF2B5EF4-FFF2-40B4-BE49-F238E27FC236}">
                  <a16:creationId xmlns:a16="http://schemas.microsoft.com/office/drawing/2014/main" id="{4749068E-C467-BEF6-2805-A620C10DF3C4}"/>
                </a:ext>
              </a:extLst>
            </p:cNvPr>
            <p:cNvCxnSpPr/>
            <p:nvPr/>
          </p:nvCxnSpPr>
          <p:spPr>
            <a:xfrm>
              <a:off x="3522269" y="4849703"/>
              <a:ext cx="1869998" cy="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2DBA0379-3FBA-66E8-8A15-F9D31266DC57}"/>
                </a:ext>
              </a:extLst>
            </p:cNvPr>
            <p:cNvSpPr txBox="1"/>
            <p:nvPr/>
          </p:nvSpPr>
          <p:spPr>
            <a:xfrm>
              <a:off x="3488206" y="4930994"/>
              <a:ext cx="1870000" cy="369332"/>
            </a:xfrm>
            <a:prstGeom prst="rect">
              <a:avLst/>
            </a:prstGeom>
            <a:noFill/>
          </p:spPr>
          <p:txBody>
            <a:bodyPr wrap="square" rtlCol="0">
              <a:spAutoFit/>
            </a:bodyPr>
            <a:lstStyle/>
            <a:p>
              <a:pPr algn="ctr"/>
              <a:r>
                <a:rPr lang="en-US" dirty="0">
                  <a:solidFill>
                    <a:srgbClr val="404040"/>
                  </a:solidFill>
                  <a:latin typeface="Avenir Next LT Pro" panose="020B0504020202020204" pitchFamily="34" charset="77"/>
                  <a:cs typeface="Arial" panose="020B0604020202020204" pitchFamily="34" charset="0"/>
                </a:rPr>
                <a:t>2 nm</a:t>
              </a:r>
            </a:p>
          </p:txBody>
        </p:sp>
      </p:grpSp>
      <p:grpSp>
        <p:nvGrpSpPr>
          <p:cNvPr id="15" name="Group 14">
            <a:extLst>
              <a:ext uri="{FF2B5EF4-FFF2-40B4-BE49-F238E27FC236}">
                <a16:creationId xmlns:a16="http://schemas.microsoft.com/office/drawing/2014/main" id="{6F25C3BD-F21E-32F5-6E57-7319EDC01E5D}"/>
              </a:ext>
            </a:extLst>
          </p:cNvPr>
          <p:cNvGrpSpPr/>
          <p:nvPr/>
        </p:nvGrpSpPr>
        <p:grpSpPr>
          <a:xfrm>
            <a:off x="6750863" y="1247219"/>
            <a:ext cx="4289429" cy="4328541"/>
            <a:chOff x="6750863" y="1247219"/>
            <a:chExt cx="4289429" cy="4328541"/>
          </a:xfrm>
        </p:grpSpPr>
        <p:pic>
          <p:nvPicPr>
            <p:cNvPr id="10" name="Picture 2" descr="Spaceship Earth | Epcot Attractions | Walt Disney World Resort">
              <a:extLst>
                <a:ext uri="{FF2B5EF4-FFF2-40B4-BE49-F238E27FC236}">
                  <a16:creationId xmlns:a16="http://schemas.microsoft.com/office/drawing/2014/main" id="{4FFBB950-C7FC-8DFE-CD0D-963E935D5E7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8727" b="12068"/>
            <a:stretch/>
          </p:blipFill>
          <p:spPr bwMode="auto">
            <a:xfrm>
              <a:off x="6750863" y="1247219"/>
              <a:ext cx="4289429" cy="3464948"/>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Connector 10">
              <a:extLst>
                <a:ext uri="{FF2B5EF4-FFF2-40B4-BE49-F238E27FC236}">
                  <a16:creationId xmlns:a16="http://schemas.microsoft.com/office/drawing/2014/main" id="{08576ABD-7B3C-7564-BBC7-E5EFC249FF35}"/>
                </a:ext>
              </a:extLst>
            </p:cNvPr>
            <p:cNvCxnSpPr>
              <a:cxnSpLocks/>
            </p:cNvCxnSpPr>
            <p:nvPr/>
          </p:nvCxnSpPr>
          <p:spPr>
            <a:xfrm>
              <a:off x="7614739" y="4849703"/>
              <a:ext cx="3009916"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E2A98CB1-5C27-4E44-26FD-E99ECF04403E}"/>
                </a:ext>
              </a:extLst>
            </p:cNvPr>
            <p:cNvSpPr txBox="1"/>
            <p:nvPr/>
          </p:nvSpPr>
          <p:spPr>
            <a:xfrm>
              <a:off x="8105661" y="4929429"/>
              <a:ext cx="1870000" cy="646331"/>
            </a:xfrm>
            <a:prstGeom prst="rect">
              <a:avLst/>
            </a:prstGeom>
            <a:noFill/>
          </p:spPr>
          <p:txBody>
            <a:bodyPr wrap="square" rtlCol="0">
              <a:spAutoFit/>
            </a:bodyPr>
            <a:lstStyle/>
            <a:p>
              <a:pPr algn="ctr"/>
              <a:r>
                <a:rPr lang="en-US" dirty="0">
                  <a:solidFill>
                    <a:srgbClr val="404040"/>
                  </a:solidFill>
                  <a:latin typeface="Avenir Next LT Pro" panose="020B0504020202020204" pitchFamily="34" charset="77"/>
                  <a:cs typeface="Arial" panose="020B0604020202020204" pitchFamily="34" charset="0"/>
                </a:rPr>
                <a:t>350 nm</a:t>
              </a:r>
            </a:p>
            <a:p>
              <a:pPr algn="ctr"/>
              <a:r>
                <a:rPr lang="en-US" dirty="0">
                  <a:solidFill>
                    <a:srgbClr val="404040"/>
                  </a:solidFill>
                  <a:latin typeface="Avenir Next LT Pro" panose="020B0504020202020204" pitchFamily="34" charset="77"/>
                  <a:cs typeface="Arial" panose="020B0604020202020204" pitchFamily="34" charset="0"/>
                </a:rPr>
                <a:t>nanoparticle</a:t>
              </a:r>
            </a:p>
          </p:txBody>
        </p:sp>
      </p:grpSp>
    </p:spTree>
    <p:extLst>
      <p:ext uri="{BB962C8B-B14F-4D97-AF65-F5344CB8AC3E}">
        <p14:creationId xmlns:p14="http://schemas.microsoft.com/office/powerpoint/2010/main" val="1155232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BAB9D43F-4E30-28C9-4445-B35C3DDD8514}"/>
              </a:ext>
            </a:extLst>
          </p:cNvPr>
          <p:cNvSpPr>
            <a:spLocks noGrp="1"/>
          </p:cNvSpPr>
          <p:nvPr>
            <p:ph idx="1"/>
          </p:nvPr>
        </p:nvSpPr>
        <p:spPr>
          <a:xfrm>
            <a:off x="7907386" y="1316646"/>
            <a:ext cx="3867270" cy="4860317"/>
          </a:xfrm>
        </p:spPr>
        <p:txBody>
          <a:bodyPr/>
          <a:lstStyle/>
          <a:p>
            <a:r>
              <a:rPr lang="en-US" dirty="0"/>
              <a:t>Brownian dynamics</a:t>
            </a:r>
          </a:p>
          <a:p>
            <a:r>
              <a:rPr lang="en-US" dirty="0" err="1"/>
              <a:t>Stokesian</a:t>
            </a:r>
            <a:r>
              <a:rPr lang="en-US" dirty="0"/>
              <a:t> dynamics</a:t>
            </a:r>
            <a:br>
              <a:rPr lang="en-US" dirty="0"/>
            </a:br>
            <a:endParaRPr lang="en-US" dirty="0"/>
          </a:p>
          <a:p>
            <a:r>
              <a:rPr lang="en-US" dirty="0"/>
              <a:t>Lattice Boltzmann</a:t>
            </a:r>
          </a:p>
          <a:p>
            <a:r>
              <a:rPr lang="en-US" dirty="0"/>
              <a:t>Dissipative particle dynamics</a:t>
            </a:r>
          </a:p>
          <a:p>
            <a:r>
              <a:rPr lang="en-US" b="1" dirty="0">
                <a:solidFill>
                  <a:schemeClr val="accent2"/>
                </a:solidFill>
              </a:rPr>
              <a:t>Multiparticle collision dynamics (MPCD)</a:t>
            </a:r>
          </a:p>
        </p:txBody>
      </p:sp>
      <p:sp>
        <p:nvSpPr>
          <p:cNvPr id="2" name="Slide Number Placeholder 1">
            <a:extLst>
              <a:ext uri="{FF2B5EF4-FFF2-40B4-BE49-F238E27FC236}">
                <a16:creationId xmlns:a16="http://schemas.microsoft.com/office/drawing/2014/main" id="{8ACA3985-168D-9EF2-30AD-5C7B3DD4A36F}"/>
              </a:ext>
            </a:extLst>
          </p:cNvPr>
          <p:cNvSpPr>
            <a:spLocks noGrp="1"/>
          </p:cNvSpPr>
          <p:nvPr>
            <p:ph type="sldNum" sz="quarter" idx="12"/>
          </p:nvPr>
        </p:nvSpPr>
        <p:spPr/>
        <p:txBody>
          <a:bodyPr/>
          <a:lstStyle/>
          <a:p>
            <a:fld id="{9564885F-477D-A14D-B2C1-5ECAF755F313}" type="slidenum">
              <a:rPr lang="en-US" smtClean="0"/>
              <a:pPr/>
              <a:t>3</a:t>
            </a:fld>
            <a:endParaRPr lang="en-US" spc="400" dirty="0"/>
          </a:p>
        </p:txBody>
      </p:sp>
      <p:sp>
        <p:nvSpPr>
          <p:cNvPr id="3" name="Title 2">
            <a:extLst>
              <a:ext uri="{FF2B5EF4-FFF2-40B4-BE49-F238E27FC236}">
                <a16:creationId xmlns:a16="http://schemas.microsoft.com/office/drawing/2014/main" id="{DA1E43D1-F793-AD7C-23D5-3983237BE18B}"/>
              </a:ext>
            </a:extLst>
          </p:cNvPr>
          <p:cNvSpPr>
            <a:spLocks noGrp="1"/>
          </p:cNvSpPr>
          <p:nvPr>
            <p:ph type="title"/>
          </p:nvPr>
        </p:nvSpPr>
        <p:spPr/>
        <p:txBody>
          <a:bodyPr/>
          <a:lstStyle/>
          <a:p>
            <a:r>
              <a:rPr lang="en-US" dirty="0"/>
              <a:t>Implicit and mesoscale solvents</a:t>
            </a:r>
          </a:p>
        </p:txBody>
      </p:sp>
      <p:grpSp>
        <p:nvGrpSpPr>
          <p:cNvPr id="4" name="Group 3">
            <a:extLst>
              <a:ext uri="{FF2B5EF4-FFF2-40B4-BE49-F238E27FC236}">
                <a16:creationId xmlns:a16="http://schemas.microsoft.com/office/drawing/2014/main" id="{A647ED4F-900E-B773-395A-860364D99A9D}"/>
              </a:ext>
            </a:extLst>
          </p:cNvPr>
          <p:cNvGrpSpPr/>
          <p:nvPr/>
        </p:nvGrpSpPr>
        <p:grpSpPr>
          <a:xfrm>
            <a:off x="358146" y="1107570"/>
            <a:ext cx="7650922" cy="5000322"/>
            <a:chOff x="1326134" y="967858"/>
            <a:chExt cx="5179441" cy="3385067"/>
          </a:xfrm>
        </p:grpSpPr>
        <p:pic>
          <p:nvPicPr>
            <p:cNvPr id="5" name="Picture 4" descr="A diagram of red and blue spheres&#10;&#10;Description automatically generated">
              <a:extLst>
                <a:ext uri="{FF2B5EF4-FFF2-40B4-BE49-F238E27FC236}">
                  <a16:creationId xmlns:a16="http://schemas.microsoft.com/office/drawing/2014/main" id="{9320728D-E730-03C4-98BA-4937913D1320}"/>
                </a:ext>
              </a:extLst>
            </p:cNvPr>
            <p:cNvPicPr>
              <a:picLocks noChangeAspect="1"/>
            </p:cNvPicPr>
            <p:nvPr/>
          </p:nvPicPr>
          <p:blipFill rotWithShape="1">
            <a:blip r:embed="rId2"/>
            <a:srcRect r="21970" b="18215"/>
            <a:stretch/>
          </p:blipFill>
          <p:spPr>
            <a:xfrm>
              <a:off x="1428749" y="1055158"/>
              <a:ext cx="4905375" cy="3297767"/>
            </a:xfrm>
            <a:prstGeom prst="rect">
              <a:avLst/>
            </a:prstGeom>
          </p:spPr>
        </p:pic>
        <p:sp>
          <p:nvSpPr>
            <p:cNvPr id="6" name="Rectangle 5">
              <a:extLst>
                <a:ext uri="{FF2B5EF4-FFF2-40B4-BE49-F238E27FC236}">
                  <a16:creationId xmlns:a16="http://schemas.microsoft.com/office/drawing/2014/main" id="{27B994CF-5A88-1646-F11E-DF86CC904779}"/>
                </a:ext>
              </a:extLst>
            </p:cNvPr>
            <p:cNvSpPr/>
            <p:nvPr/>
          </p:nvSpPr>
          <p:spPr>
            <a:xfrm>
              <a:off x="6200775" y="1055158"/>
              <a:ext cx="304800" cy="30691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A46472F-EFDD-36EF-C73F-D2B6076AC739}"/>
                </a:ext>
              </a:extLst>
            </p:cNvPr>
            <p:cNvSpPr/>
            <p:nvPr/>
          </p:nvSpPr>
          <p:spPr>
            <a:xfrm>
              <a:off x="4637350" y="967860"/>
              <a:ext cx="371690" cy="394215"/>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D5CC781-D48A-5BCE-91CA-4266F7977350}"/>
                </a:ext>
              </a:extLst>
            </p:cNvPr>
            <p:cNvSpPr/>
            <p:nvPr/>
          </p:nvSpPr>
          <p:spPr>
            <a:xfrm>
              <a:off x="2981742" y="967859"/>
              <a:ext cx="463874" cy="394215"/>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ECC2F16-5F46-1493-57CC-7D8CFADED617}"/>
                </a:ext>
              </a:extLst>
            </p:cNvPr>
            <p:cNvSpPr/>
            <p:nvPr/>
          </p:nvSpPr>
          <p:spPr>
            <a:xfrm>
              <a:off x="1326134" y="967858"/>
              <a:ext cx="463874" cy="394215"/>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31125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ontent Placeholder 85">
            <a:extLst>
              <a:ext uri="{FF2B5EF4-FFF2-40B4-BE49-F238E27FC236}">
                <a16:creationId xmlns:a16="http://schemas.microsoft.com/office/drawing/2014/main" id="{B52D6A16-C4C7-BE30-34D0-5D2DE1BE2C6F}"/>
              </a:ext>
            </a:extLst>
          </p:cNvPr>
          <p:cNvSpPr>
            <a:spLocks noGrp="1"/>
          </p:cNvSpPr>
          <p:nvPr>
            <p:ph idx="1"/>
          </p:nvPr>
        </p:nvSpPr>
        <p:spPr>
          <a:xfrm>
            <a:off x="417513" y="1316039"/>
            <a:ext cx="11356975" cy="677030"/>
          </a:xfrm>
        </p:spPr>
        <p:txBody>
          <a:bodyPr/>
          <a:lstStyle/>
          <a:p>
            <a:r>
              <a:rPr lang="en-US" dirty="0"/>
              <a:t>Incorporates hydrodynamic interactions at small computational cost because there are no pair forces between solvent particles (an “ideal gas” solvent).</a:t>
            </a:r>
          </a:p>
        </p:txBody>
      </p:sp>
      <p:sp>
        <p:nvSpPr>
          <p:cNvPr id="2" name="Slide Number Placeholder 1">
            <a:extLst>
              <a:ext uri="{FF2B5EF4-FFF2-40B4-BE49-F238E27FC236}">
                <a16:creationId xmlns:a16="http://schemas.microsoft.com/office/drawing/2014/main" id="{7EFEE947-A9AB-9AFD-59EC-55D8D95C44EF}"/>
              </a:ext>
            </a:extLst>
          </p:cNvPr>
          <p:cNvSpPr>
            <a:spLocks noGrp="1"/>
          </p:cNvSpPr>
          <p:nvPr>
            <p:ph type="sldNum" sz="quarter" idx="12"/>
          </p:nvPr>
        </p:nvSpPr>
        <p:spPr>
          <a:xfrm>
            <a:off x="11630936" y="6366854"/>
            <a:ext cx="395412" cy="365125"/>
          </a:xfrm>
        </p:spPr>
        <p:txBody>
          <a:bodyPr/>
          <a:lstStyle/>
          <a:p>
            <a:fld id="{9564885F-477D-A14D-B2C1-5ECAF755F313}" type="slidenum">
              <a:rPr lang="en-US" smtClean="0"/>
              <a:pPr/>
              <a:t>4</a:t>
            </a:fld>
            <a:endParaRPr lang="en-US" dirty="0"/>
          </a:p>
        </p:txBody>
      </p:sp>
      <p:sp>
        <p:nvSpPr>
          <p:cNvPr id="88" name="Title 87">
            <a:extLst>
              <a:ext uri="{FF2B5EF4-FFF2-40B4-BE49-F238E27FC236}">
                <a16:creationId xmlns:a16="http://schemas.microsoft.com/office/drawing/2014/main" id="{067DD701-6FCB-4B9F-12DF-51D66F249D25}"/>
              </a:ext>
            </a:extLst>
          </p:cNvPr>
          <p:cNvSpPr>
            <a:spLocks noGrp="1"/>
          </p:cNvSpPr>
          <p:nvPr>
            <p:ph type="title"/>
          </p:nvPr>
        </p:nvSpPr>
        <p:spPr>
          <a:xfrm>
            <a:off x="1775861" y="230876"/>
            <a:ext cx="9998798" cy="666736"/>
          </a:xfrm>
        </p:spPr>
        <p:txBody>
          <a:bodyPr/>
          <a:lstStyle/>
          <a:p>
            <a:r>
              <a:rPr lang="en-US" dirty="0"/>
              <a:t>The algorithm</a:t>
            </a:r>
          </a:p>
        </p:txBody>
      </p:sp>
      <p:grpSp>
        <p:nvGrpSpPr>
          <p:cNvPr id="5" name="Group 4">
            <a:extLst>
              <a:ext uri="{FF2B5EF4-FFF2-40B4-BE49-F238E27FC236}">
                <a16:creationId xmlns:a16="http://schemas.microsoft.com/office/drawing/2014/main" id="{EC3AFBCF-0897-34E0-F2C7-F9350FFA8495}"/>
              </a:ext>
            </a:extLst>
          </p:cNvPr>
          <p:cNvGrpSpPr/>
          <p:nvPr/>
        </p:nvGrpSpPr>
        <p:grpSpPr>
          <a:xfrm>
            <a:off x="2141872" y="2148761"/>
            <a:ext cx="3122689" cy="3122689"/>
            <a:chOff x="2141872" y="2148761"/>
            <a:chExt cx="3122689" cy="3122689"/>
          </a:xfrm>
        </p:grpSpPr>
        <p:sp>
          <p:nvSpPr>
            <p:cNvPr id="10" name="Rectangle 9">
              <a:extLst>
                <a:ext uri="{FF2B5EF4-FFF2-40B4-BE49-F238E27FC236}">
                  <a16:creationId xmlns:a16="http://schemas.microsoft.com/office/drawing/2014/main" id="{54044294-5D20-89F6-00FB-BE6BE557400B}"/>
                </a:ext>
              </a:extLst>
            </p:cNvPr>
            <p:cNvSpPr>
              <a:spLocks noChangeAspect="1"/>
            </p:cNvSpPr>
            <p:nvPr/>
          </p:nvSpPr>
          <p:spPr>
            <a:xfrm>
              <a:off x="2141872" y="2148761"/>
              <a:ext cx="3122689" cy="3122689"/>
            </a:xfrm>
            <a:prstGeom prst="rect">
              <a:avLst/>
            </a:prstGeom>
            <a:noFill/>
            <a:ln w="38100">
              <a:solidFill>
                <a:schemeClr val="accent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98471DD0-CF2E-EAC8-8BD0-F88D4FD0817A}"/>
                </a:ext>
              </a:extLst>
            </p:cNvPr>
            <p:cNvSpPr>
              <a:spLocks/>
            </p:cNvSpPr>
            <p:nvPr/>
          </p:nvSpPr>
          <p:spPr>
            <a:xfrm>
              <a:off x="2579922" y="2951320"/>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9BE25E5-32CF-1C14-02B4-9F9124ECC428}"/>
                </a:ext>
              </a:extLst>
            </p:cNvPr>
            <p:cNvSpPr>
              <a:spLocks/>
            </p:cNvSpPr>
            <p:nvPr/>
          </p:nvSpPr>
          <p:spPr>
            <a:xfrm>
              <a:off x="4487786" y="3272668"/>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A23C2FC-BF07-0508-4A70-36DAAB8CE81E}"/>
                </a:ext>
              </a:extLst>
            </p:cNvPr>
            <p:cNvSpPr>
              <a:spLocks/>
            </p:cNvSpPr>
            <p:nvPr/>
          </p:nvSpPr>
          <p:spPr>
            <a:xfrm>
              <a:off x="2723610" y="4107693"/>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0116D0D-962D-7D99-145F-E3D4CB6DC6C2}"/>
                </a:ext>
              </a:extLst>
            </p:cNvPr>
            <p:cNvSpPr>
              <a:spLocks/>
            </p:cNvSpPr>
            <p:nvPr/>
          </p:nvSpPr>
          <p:spPr>
            <a:xfrm>
              <a:off x="2921802" y="3397575"/>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AEECD64-E72B-AB5C-CA3B-4317B6AF3BBC}"/>
                </a:ext>
              </a:extLst>
            </p:cNvPr>
            <p:cNvSpPr>
              <a:spLocks/>
            </p:cNvSpPr>
            <p:nvPr/>
          </p:nvSpPr>
          <p:spPr>
            <a:xfrm>
              <a:off x="3707482" y="2582786"/>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200CDC73-3E9C-7846-B33E-286FE40DB262}"/>
                </a:ext>
              </a:extLst>
            </p:cNvPr>
            <p:cNvSpPr>
              <a:spLocks/>
            </p:cNvSpPr>
            <p:nvPr/>
          </p:nvSpPr>
          <p:spPr>
            <a:xfrm>
              <a:off x="2934695" y="2403403"/>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E8EAB5E-FB5D-1C01-A939-112F3F3224C4}"/>
                </a:ext>
              </a:extLst>
            </p:cNvPr>
            <p:cNvSpPr>
              <a:spLocks/>
            </p:cNvSpPr>
            <p:nvPr/>
          </p:nvSpPr>
          <p:spPr>
            <a:xfrm>
              <a:off x="3486977" y="4216499"/>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77F195E7-0699-29AF-5972-E62BD8FBC57E}"/>
                </a:ext>
              </a:extLst>
            </p:cNvPr>
            <p:cNvSpPr>
              <a:spLocks/>
            </p:cNvSpPr>
            <p:nvPr/>
          </p:nvSpPr>
          <p:spPr>
            <a:xfrm>
              <a:off x="3793403" y="4816392"/>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4CB3B822-586B-F2AD-715D-38D7FA2D22A7}"/>
                </a:ext>
              </a:extLst>
            </p:cNvPr>
            <p:cNvSpPr>
              <a:spLocks/>
            </p:cNvSpPr>
            <p:nvPr/>
          </p:nvSpPr>
          <p:spPr>
            <a:xfrm>
              <a:off x="4393913" y="4343185"/>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34F3A1DE-5830-8944-1B44-91306FDF5840}"/>
                </a:ext>
              </a:extLst>
            </p:cNvPr>
            <p:cNvSpPr>
              <a:spLocks/>
            </p:cNvSpPr>
            <p:nvPr/>
          </p:nvSpPr>
          <p:spPr>
            <a:xfrm>
              <a:off x="3918311" y="3591960"/>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98DE440A-8595-978F-EBDD-77EFCCA716FF}"/>
                </a:ext>
              </a:extLst>
            </p:cNvPr>
            <p:cNvSpPr>
              <a:spLocks/>
            </p:cNvSpPr>
            <p:nvPr/>
          </p:nvSpPr>
          <p:spPr>
            <a:xfrm>
              <a:off x="2455015" y="4782882"/>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B453C7A-8312-BED6-5CE1-88B321858F65}"/>
                </a:ext>
              </a:extLst>
            </p:cNvPr>
            <p:cNvSpPr>
              <a:spLocks/>
            </p:cNvSpPr>
            <p:nvPr/>
          </p:nvSpPr>
          <p:spPr>
            <a:xfrm>
              <a:off x="3056696" y="4592684"/>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7AD5646-8ADB-CB97-2CFD-0820627834D3}"/>
                </a:ext>
              </a:extLst>
            </p:cNvPr>
            <p:cNvSpPr>
              <a:spLocks/>
            </p:cNvSpPr>
            <p:nvPr/>
          </p:nvSpPr>
          <p:spPr>
            <a:xfrm>
              <a:off x="4666726" y="2734961"/>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561FB39F-E3E5-AB11-669D-FE4B496E87F5}"/>
                </a:ext>
              </a:extLst>
            </p:cNvPr>
            <p:cNvSpPr>
              <a:spLocks/>
            </p:cNvSpPr>
            <p:nvPr/>
          </p:nvSpPr>
          <p:spPr>
            <a:xfrm>
              <a:off x="2635258" y="2278495"/>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B14DF65-52BE-062C-F5C7-22EDFF0C4570}"/>
                </a:ext>
              </a:extLst>
            </p:cNvPr>
            <p:cNvSpPr>
              <a:spLocks/>
            </p:cNvSpPr>
            <p:nvPr/>
          </p:nvSpPr>
          <p:spPr>
            <a:xfrm>
              <a:off x="2383645" y="2635626"/>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589BEABF-F176-06C4-A31E-5D046601B229}"/>
                </a:ext>
              </a:extLst>
            </p:cNvPr>
            <p:cNvSpPr>
              <a:spLocks/>
            </p:cNvSpPr>
            <p:nvPr/>
          </p:nvSpPr>
          <p:spPr>
            <a:xfrm>
              <a:off x="3171617" y="3681617"/>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24515DF0-0453-D988-7124-9700803FB679}"/>
                </a:ext>
              </a:extLst>
            </p:cNvPr>
            <p:cNvSpPr>
              <a:spLocks/>
            </p:cNvSpPr>
            <p:nvPr/>
          </p:nvSpPr>
          <p:spPr>
            <a:xfrm>
              <a:off x="3554378" y="2832601"/>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E2A9D573-C2BC-F021-FBF9-297A54A8CF63}"/>
                </a:ext>
              </a:extLst>
            </p:cNvPr>
            <p:cNvSpPr>
              <a:spLocks/>
            </p:cNvSpPr>
            <p:nvPr/>
          </p:nvSpPr>
          <p:spPr>
            <a:xfrm>
              <a:off x="4011640" y="3296837"/>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5491D9F6-72C5-E873-E14D-920E3941E612}"/>
                </a:ext>
              </a:extLst>
            </p:cNvPr>
            <p:cNvSpPr>
              <a:spLocks/>
            </p:cNvSpPr>
            <p:nvPr/>
          </p:nvSpPr>
          <p:spPr>
            <a:xfrm>
              <a:off x="4308024" y="3610775"/>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3950181E-275D-5842-80E7-B9077732F2B9}"/>
                </a:ext>
              </a:extLst>
            </p:cNvPr>
            <p:cNvSpPr>
              <a:spLocks/>
            </p:cNvSpPr>
            <p:nvPr/>
          </p:nvSpPr>
          <p:spPr>
            <a:xfrm>
              <a:off x="4672148" y="4503826"/>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CB7BB664-5811-40C3-626D-B71797C44A7D}"/>
                </a:ext>
              </a:extLst>
            </p:cNvPr>
            <p:cNvSpPr>
              <a:spLocks/>
            </p:cNvSpPr>
            <p:nvPr/>
          </p:nvSpPr>
          <p:spPr>
            <a:xfrm>
              <a:off x="3538098" y="4610485"/>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8D3909E-A66F-F0D2-BEC3-7FF3AB750521}"/>
                </a:ext>
              </a:extLst>
            </p:cNvPr>
            <p:cNvSpPr>
              <a:spLocks/>
            </p:cNvSpPr>
            <p:nvPr/>
          </p:nvSpPr>
          <p:spPr>
            <a:xfrm>
              <a:off x="2661099" y="4592684"/>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EDD46D24-9BA7-6B7C-AA94-9EBC9E32D4D9}"/>
                </a:ext>
              </a:extLst>
            </p:cNvPr>
            <p:cNvSpPr>
              <a:spLocks/>
            </p:cNvSpPr>
            <p:nvPr/>
          </p:nvSpPr>
          <p:spPr>
            <a:xfrm>
              <a:off x="2473795" y="3838546"/>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92CB43A-2BAB-F2F0-B12D-2CCC02875DCB}"/>
                </a:ext>
              </a:extLst>
            </p:cNvPr>
            <p:cNvSpPr>
              <a:spLocks/>
            </p:cNvSpPr>
            <p:nvPr/>
          </p:nvSpPr>
          <p:spPr>
            <a:xfrm>
              <a:off x="3812976" y="4265961"/>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53D90F66-6C2B-B644-FB97-29D645D24C97}"/>
                </a:ext>
              </a:extLst>
            </p:cNvPr>
            <p:cNvCxnSpPr/>
            <p:nvPr/>
          </p:nvCxnSpPr>
          <p:spPr>
            <a:xfrm flipH="1" flipV="1">
              <a:off x="2725375" y="2369952"/>
              <a:ext cx="327140" cy="158358"/>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69B7BF2F-3DF2-9E16-28A0-A7B7C9BE1BF6}"/>
                </a:ext>
              </a:extLst>
            </p:cNvPr>
            <p:cNvCxnSpPr/>
            <p:nvPr/>
          </p:nvCxnSpPr>
          <p:spPr>
            <a:xfrm flipH="1" flipV="1">
              <a:off x="2506185" y="2734961"/>
              <a:ext cx="198275" cy="345605"/>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0213D6F8-43F0-A89A-F58F-2573E44D609D}"/>
                </a:ext>
              </a:extLst>
            </p:cNvPr>
            <p:cNvCxnSpPr/>
            <p:nvPr/>
          </p:nvCxnSpPr>
          <p:spPr>
            <a:xfrm flipH="1">
              <a:off x="3672809" y="2711581"/>
              <a:ext cx="166142" cy="286493"/>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9E756F00-D903-0551-EEF7-13B1B27CA4D5}"/>
                </a:ext>
              </a:extLst>
            </p:cNvPr>
            <p:cNvCxnSpPr/>
            <p:nvPr/>
          </p:nvCxnSpPr>
          <p:spPr>
            <a:xfrm>
              <a:off x="3049275" y="3522484"/>
              <a:ext cx="271686" cy="319293"/>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57D0E336-91B7-A80A-F37F-28C6A5D9CA88}"/>
                </a:ext>
              </a:extLst>
            </p:cNvPr>
            <p:cNvCxnSpPr/>
            <p:nvPr/>
          </p:nvCxnSpPr>
          <p:spPr>
            <a:xfrm flipH="1" flipV="1">
              <a:off x="2579922" y="3931431"/>
              <a:ext cx="269684" cy="302077"/>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55E678C3-0535-4525-0350-F292D41166C3}"/>
                </a:ext>
              </a:extLst>
            </p:cNvPr>
            <p:cNvCxnSpPr/>
            <p:nvPr/>
          </p:nvCxnSpPr>
          <p:spPr>
            <a:xfrm flipV="1">
              <a:off x="2578759" y="4668264"/>
              <a:ext cx="250979" cy="252033"/>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sp>
          <p:nvSpPr>
            <p:cNvPr id="41" name="Oval 40">
              <a:extLst>
                <a:ext uri="{FF2B5EF4-FFF2-40B4-BE49-F238E27FC236}">
                  <a16:creationId xmlns:a16="http://schemas.microsoft.com/office/drawing/2014/main" id="{1EF78A8F-CE0D-BCDF-5A5A-F67FA0944FFD}"/>
                </a:ext>
              </a:extLst>
            </p:cNvPr>
            <p:cNvSpPr>
              <a:spLocks/>
            </p:cNvSpPr>
            <p:nvPr/>
          </p:nvSpPr>
          <p:spPr>
            <a:xfrm>
              <a:off x="2778664" y="4466443"/>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2" name="Straight Arrow Connector 41">
              <a:extLst>
                <a:ext uri="{FF2B5EF4-FFF2-40B4-BE49-F238E27FC236}">
                  <a16:creationId xmlns:a16="http://schemas.microsoft.com/office/drawing/2014/main" id="{985F0C80-9ED4-AA50-66A2-1219AE856ACB}"/>
                </a:ext>
              </a:extLst>
            </p:cNvPr>
            <p:cNvCxnSpPr/>
            <p:nvPr/>
          </p:nvCxnSpPr>
          <p:spPr>
            <a:xfrm flipH="1" flipV="1">
              <a:off x="2861825" y="4515776"/>
              <a:ext cx="308630" cy="220726"/>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D13246FF-EA24-B664-7936-FD1D9C5DF173}"/>
                </a:ext>
              </a:extLst>
            </p:cNvPr>
            <p:cNvCxnSpPr/>
            <p:nvPr/>
          </p:nvCxnSpPr>
          <p:spPr>
            <a:xfrm flipH="1" flipV="1">
              <a:off x="3633823" y="4716258"/>
              <a:ext cx="289315" cy="226066"/>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4" name="Straight Arrow Connector 43">
              <a:extLst>
                <a:ext uri="{FF2B5EF4-FFF2-40B4-BE49-F238E27FC236}">
                  <a16:creationId xmlns:a16="http://schemas.microsoft.com/office/drawing/2014/main" id="{BFA4BE1B-FE9B-CBCF-632B-1E8C372836E7}"/>
                </a:ext>
              </a:extLst>
            </p:cNvPr>
            <p:cNvCxnSpPr/>
            <p:nvPr/>
          </p:nvCxnSpPr>
          <p:spPr>
            <a:xfrm>
              <a:off x="3617104" y="4346541"/>
              <a:ext cx="355677" cy="70839"/>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a:extLst>
                <a:ext uri="{FF2B5EF4-FFF2-40B4-BE49-F238E27FC236}">
                  <a16:creationId xmlns:a16="http://schemas.microsoft.com/office/drawing/2014/main" id="{E7A132C8-014B-90B1-84D8-38CD5D0A268A}"/>
                </a:ext>
              </a:extLst>
            </p:cNvPr>
            <p:cNvCxnSpPr/>
            <p:nvPr/>
          </p:nvCxnSpPr>
          <p:spPr>
            <a:xfrm>
              <a:off x="4501206" y="4468405"/>
              <a:ext cx="309632" cy="174057"/>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B8371630-346A-670C-5C3B-782C48EF6F4C}"/>
                </a:ext>
              </a:extLst>
            </p:cNvPr>
            <p:cNvCxnSpPr/>
            <p:nvPr/>
          </p:nvCxnSpPr>
          <p:spPr>
            <a:xfrm flipV="1">
              <a:off x="4043218" y="3381562"/>
              <a:ext cx="114231" cy="332586"/>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a:extLst>
                <a:ext uri="{FF2B5EF4-FFF2-40B4-BE49-F238E27FC236}">
                  <a16:creationId xmlns:a16="http://schemas.microsoft.com/office/drawing/2014/main" id="{5005D9BA-724B-C403-B1F2-4FAAD899E36D}"/>
                </a:ext>
              </a:extLst>
            </p:cNvPr>
            <p:cNvCxnSpPr/>
            <p:nvPr/>
          </p:nvCxnSpPr>
          <p:spPr>
            <a:xfrm flipH="1">
              <a:off x="4425363" y="3402657"/>
              <a:ext cx="192670" cy="379511"/>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sp>
          <p:nvSpPr>
            <p:cNvPr id="48" name="Oval 47">
              <a:extLst>
                <a:ext uri="{FF2B5EF4-FFF2-40B4-BE49-F238E27FC236}">
                  <a16:creationId xmlns:a16="http://schemas.microsoft.com/office/drawing/2014/main" id="{B5A0DF08-6448-45DB-4485-A899AF79C536}"/>
                </a:ext>
              </a:extLst>
            </p:cNvPr>
            <p:cNvSpPr>
              <a:spLocks/>
            </p:cNvSpPr>
            <p:nvPr/>
          </p:nvSpPr>
          <p:spPr>
            <a:xfrm>
              <a:off x="4333639" y="2485146"/>
              <a:ext cx="249815" cy="249815"/>
            </a:xfrm>
            <a:prstGeom prst="ellipse">
              <a:avLst/>
            </a:prstGeom>
            <a:no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9" name="Straight Arrow Connector 48">
              <a:extLst>
                <a:ext uri="{FF2B5EF4-FFF2-40B4-BE49-F238E27FC236}">
                  <a16:creationId xmlns:a16="http://schemas.microsoft.com/office/drawing/2014/main" id="{2E2AA801-1F8C-B514-103E-D1CF4F778238}"/>
                </a:ext>
              </a:extLst>
            </p:cNvPr>
            <p:cNvCxnSpPr/>
            <p:nvPr/>
          </p:nvCxnSpPr>
          <p:spPr>
            <a:xfrm>
              <a:off x="4458546" y="2604153"/>
              <a:ext cx="377955" cy="281288"/>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grpSp>
      <p:sp>
        <p:nvSpPr>
          <p:cNvPr id="81" name="TextBox 80">
            <a:extLst>
              <a:ext uri="{FF2B5EF4-FFF2-40B4-BE49-F238E27FC236}">
                <a16:creationId xmlns:a16="http://schemas.microsoft.com/office/drawing/2014/main" id="{4531503C-502F-916B-9F3F-F03F7850B36B}"/>
              </a:ext>
            </a:extLst>
          </p:cNvPr>
          <p:cNvSpPr txBox="1"/>
          <p:nvPr/>
        </p:nvSpPr>
        <p:spPr>
          <a:xfrm>
            <a:off x="2141872" y="5374631"/>
            <a:ext cx="3122689" cy="369332"/>
          </a:xfrm>
          <a:prstGeom prst="rect">
            <a:avLst/>
          </a:prstGeom>
          <a:noFill/>
        </p:spPr>
        <p:txBody>
          <a:bodyPr wrap="square" rtlCol="0">
            <a:spAutoFit/>
          </a:bodyPr>
          <a:lstStyle/>
          <a:p>
            <a:pPr algn="ctr"/>
            <a:r>
              <a:rPr lang="en-US" b="1" dirty="0">
                <a:solidFill>
                  <a:srgbClr val="E86100"/>
                </a:solidFill>
                <a:latin typeface="Avenir Next LT Pro" panose="020B0504020202020204" pitchFamily="34" charset="77"/>
                <a:cs typeface="Arial" panose="020B0604020202020204" pitchFamily="34" charset="0"/>
              </a:rPr>
              <a:t>stream</a:t>
            </a:r>
            <a:endParaRPr lang="en-US" b="1" baseline="30000" dirty="0">
              <a:solidFill>
                <a:srgbClr val="E86100"/>
              </a:solidFill>
              <a:latin typeface="Avenir Next LT Pro" panose="020B0504020202020204" pitchFamily="34" charset="77"/>
              <a:cs typeface="Arial" panose="020B0604020202020204" pitchFamily="34" charset="0"/>
            </a:endParaRPr>
          </a:p>
        </p:txBody>
      </p:sp>
      <p:grpSp>
        <p:nvGrpSpPr>
          <p:cNvPr id="6" name="Group 5">
            <a:extLst>
              <a:ext uri="{FF2B5EF4-FFF2-40B4-BE49-F238E27FC236}">
                <a16:creationId xmlns:a16="http://schemas.microsoft.com/office/drawing/2014/main" id="{3EA3F404-1FB4-40C3-E790-8689ECB51B5B}"/>
              </a:ext>
            </a:extLst>
          </p:cNvPr>
          <p:cNvGrpSpPr/>
          <p:nvPr/>
        </p:nvGrpSpPr>
        <p:grpSpPr>
          <a:xfrm>
            <a:off x="6456243" y="2148762"/>
            <a:ext cx="3127595" cy="3126732"/>
            <a:chOff x="6456243" y="2148762"/>
            <a:chExt cx="3127595" cy="3126732"/>
          </a:xfrm>
        </p:grpSpPr>
        <p:cxnSp>
          <p:nvCxnSpPr>
            <p:cNvPr id="51" name="Straight Connector 50">
              <a:extLst>
                <a:ext uri="{FF2B5EF4-FFF2-40B4-BE49-F238E27FC236}">
                  <a16:creationId xmlns:a16="http://schemas.microsoft.com/office/drawing/2014/main" id="{84695CE7-FDC0-FAA0-DC62-1F1A1FF32D81}"/>
                </a:ext>
              </a:extLst>
            </p:cNvPr>
            <p:cNvCxnSpPr/>
            <p:nvPr/>
          </p:nvCxnSpPr>
          <p:spPr>
            <a:xfrm>
              <a:off x="8794468" y="2152806"/>
              <a:ext cx="0" cy="3122688"/>
            </a:xfrm>
            <a:prstGeom prst="line">
              <a:avLst/>
            </a:prstGeom>
            <a:ln>
              <a:solidFill>
                <a:schemeClr val="accent1">
                  <a:lumMod val="1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0D040869-90D4-3A07-BD4A-CA755F930040}"/>
                </a:ext>
              </a:extLst>
            </p:cNvPr>
            <p:cNvCxnSpPr/>
            <p:nvPr/>
          </p:nvCxnSpPr>
          <p:spPr>
            <a:xfrm>
              <a:off x="7245613" y="2152806"/>
              <a:ext cx="0" cy="3122688"/>
            </a:xfrm>
            <a:prstGeom prst="line">
              <a:avLst/>
            </a:prstGeom>
            <a:ln>
              <a:solidFill>
                <a:schemeClr val="accent1">
                  <a:lumMod val="1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4189AEC1-2B80-FCD7-9D02-A9604139D00C}"/>
                </a:ext>
              </a:extLst>
            </p:cNvPr>
            <p:cNvCxnSpPr/>
            <p:nvPr/>
          </p:nvCxnSpPr>
          <p:spPr>
            <a:xfrm>
              <a:off x="8020041" y="2152806"/>
              <a:ext cx="0" cy="3122688"/>
            </a:xfrm>
            <a:prstGeom prst="line">
              <a:avLst/>
            </a:prstGeom>
            <a:ln>
              <a:solidFill>
                <a:schemeClr val="accent1">
                  <a:lumMod val="1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89A72CE1-7D5B-24BF-C271-F542CFCBBA19}"/>
                </a:ext>
              </a:extLst>
            </p:cNvPr>
            <p:cNvCxnSpPr/>
            <p:nvPr/>
          </p:nvCxnSpPr>
          <p:spPr>
            <a:xfrm>
              <a:off x="6461149" y="2939723"/>
              <a:ext cx="3122689" cy="0"/>
            </a:xfrm>
            <a:prstGeom prst="line">
              <a:avLst/>
            </a:prstGeom>
            <a:ln>
              <a:solidFill>
                <a:schemeClr val="accent1">
                  <a:lumMod val="1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19B954D7-8268-923E-DF20-FF49C4744800}"/>
                </a:ext>
              </a:extLst>
            </p:cNvPr>
            <p:cNvCxnSpPr/>
            <p:nvPr/>
          </p:nvCxnSpPr>
          <p:spPr>
            <a:xfrm>
              <a:off x="6458696" y="3714149"/>
              <a:ext cx="3122689" cy="0"/>
            </a:xfrm>
            <a:prstGeom prst="line">
              <a:avLst/>
            </a:prstGeom>
            <a:ln>
              <a:solidFill>
                <a:schemeClr val="accent1">
                  <a:lumMod val="10000"/>
                </a:schemeClr>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a:extLst>
                <a:ext uri="{FF2B5EF4-FFF2-40B4-BE49-F238E27FC236}">
                  <a16:creationId xmlns:a16="http://schemas.microsoft.com/office/drawing/2014/main" id="{E0260E1D-934F-EA4C-5278-F1CAA4602827}"/>
                </a:ext>
              </a:extLst>
            </p:cNvPr>
            <p:cNvCxnSpPr/>
            <p:nvPr/>
          </p:nvCxnSpPr>
          <p:spPr>
            <a:xfrm>
              <a:off x="6456243" y="4488577"/>
              <a:ext cx="3122689" cy="0"/>
            </a:xfrm>
            <a:prstGeom prst="line">
              <a:avLst/>
            </a:prstGeom>
            <a:ln>
              <a:solidFill>
                <a:schemeClr val="accent1">
                  <a:lumMod val="10000"/>
                </a:schemeClr>
              </a:solidFill>
            </a:ln>
            <a:effectLst/>
          </p:spPr>
          <p:style>
            <a:lnRef idx="2">
              <a:schemeClr val="accent1"/>
            </a:lnRef>
            <a:fillRef idx="0">
              <a:schemeClr val="accent1"/>
            </a:fillRef>
            <a:effectRef idx="1">
              <a:schemeClr val="accent1"/>
            </a:effectRef>
            <a:fontRef idx="minor">
              <a:schemeClr val="tx1"/>
            </a:fontRef>
          </p:style>
        </p:cxnSp>
        <p:sp>
          <p:nvSpPr>
            <p:cNvPr id="57" name="Rectangle 56">
              <a:extLst>
                <a:ext uri="{FF2B5EF4-FFF2-40B4-BE49-F238E27FC236}">
                  <a16:creationId xmlns:a16="http://schemas.microsoft.com/office/drawing/2014/main" id="{0992B407-F13D-5CDC-58FA-5D9255CC17F3}"/>
                </a:ext>
              </a:extLst>
            </p:cNvPr>
            <p:cNvSpPr>
              <a:spLocks noChangeAspect="1"/>
            </p:cNvSpPr>
            <p:nvPr/>
          </p:nvSpPr>
          <p:spPr>
            <a:xfrm>
              <a:off x="6461149" y="2148762"/>
              <a:ext cx="3122689" cy="3122688"/>
            </a:xfrm>
            <a:prstGeom prst="rect">
              <a:avLst/>
            </a:prstGeom>
            <a:noFill/>
            <a:ln w="38100">
              <a:solidFill>
                <a:schemeClr val="accent1">
                  <a:lumMod val="1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143E1124-ECA6-01FE-E77C-E5C1912209AA}"/>
                </a:ext>
              </a:extLst>
            </p:cNvPr>
            <p:cNvSpPr>
              <a:spLocks/>
            </p:cNvSpPr>
            <p:nvPr/>
          </p:nvSpPr>
          <p:spPr>
            <a:xfrm>
              <a:off x="8986003" y="2734961"/>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7C888CB4-2BF9-7705-72FF-336DB2A09301}"/>
                </a:ext>
              </a:extLst>
            </p:cNvPr>
            <p:cNvSpPr>
              <a:spLocks/>
            </p:cNvSpPr>
            <p:nvPr/>
          </p:nvSpPr>
          <p:spPr>
            <a:xfrm>
              <a:off x="6954535" y="2278496"/>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3224BB7D-65F8-92A6-2654-223C3AF38FBA}"/>
                </a:ext>
              </a:extLst>
            </p:cNvPr>
            <p:cNvSpPr>
              <a:spLocks/>
            </p:cNvSpPr>
            <p:nvPr/>
          </p:nvSpPr>
          <p:spPr>
            <a:xfrm>
              <a:off x="6702923" y="2635627"/>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472B342D-FB8E-AAD8-BBF6-A76A11C7CE8B}"/>
                </a:ext>
              </a:extLst>
            </p:cNvPr>
            <p:cNvSpPr>
              <a:spLocks/>
            </p:cNvSpPr>
            <p:nvPr/>
          </p:nvSpPr>
          <p:spPr>
            <a:xfrm>
              <a:off x="7490896" y="3681617"/>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204CFA82-D5B0-4E68-8E08-DE310BA49D4D}"/>
                </a:ext>
              </a:extLst>
            </p:cNvPr>
            <p:cNvSpPr>
              <a:spLocks/>
            </p:cNvSpPr>
            <p:nvPr/>
          </p:nvSpPr>
          <p:spPr>
            <a:xfrm>
              <a:off x="7873655" y="2832602"/>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6E5FA808-FA97-CC58-5029-9DB794279BF7}"/>
                </a:ext>
              </a:extLst>
            </p:cNvPr>
            <p:cNvSpPr>
              <a:spLocks/>
            </p:cNvSpPr>
            <p:nvPr/>
          </p:nvSpPr>
          <p:spPr>
            <a:xfrm>
              <a:off x="8330918" y="3296838"/>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6CFFD009-9A4D-7651-E467-4D5C53A9ECF5}"/>
                </a:ext>
              </a:extLst>
            </p:cNvPr>
            <p:cNvSpPr>
              <a:spLocks/>
            </p:cNvSpPr>
            <p:nvPr/>
          </p:nvSpPr>
          <p:spPr>
            <a:xfrm>
              <a:off x="8627303" y="3610776"/>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8564C7C9-08D2-E1AC-D646-FD4FC81D2488}"/>
                </a:ext>
              </a:extLst>
            </p:cNvPr>
            <p:cNvSpPr>
              <a:spLocks/>
            </p:cNvSpPr>
            <p:nvPr/>
          </p:nvSpPr>
          <p:spPr>
            <a:xfrm>
              <a:off x="8991425" y="4503827"/>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792AD2D-CFEE-CDF5-A5BF-6A8BD8517ACD}"/>
                </a:ext>
              </a:extLst>
            </p:cNvPr>
            <p:cNvSpPr>
              <a:spLocks/>
            </p:cNvSpPr>
            <p:nvPr/>
          </p:nvSpPr>
          <p:spPr>
            <a:xfrm>
              <a:off x="7857375" y="4610486"/>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95073521-2F8F-3805-4354-C67C9FB06505}"/>
                </a:ext>
              </a:extLst>
            </p:cNvPr>
            <p:cNvSpPr>
              <a:spLocks/>
            </p:cNvSpPr>
            <p:nvPr/>
          </p:nvSpPr>
          <p:spPr>
            <a:xfrm>
              <a:off x="6980376" y="4592684"/>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B6B155B8-17E2-436E-455C-C8CF554C785C}"/>
                </a:ext>
              </a:extLst>
            </p:cNvPr>
            <p:cNvSpPr>
              <a:spLocks/>
            </p:cNvSpPr>
            <p:nvPr/>
          </p:nvSpPr>
          <p:spPr>
            <a:xfrm>
              <a:off x="6793073" y="3838547"/>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78FE3C2E-FAA0-1041-0BFA-9F66A560525F}"/>
                </a:ext>
              </a:extLst>
            </p:cNvPr>
            <p:cNvSpPr>
              <a:spLocks/>
            </p:cNvSpPr>
            <p:nvPr/>
          </p:nvSpPr>
          <p:spPr>
            <a:xfrm>
              <a:off x="8132253" y="4265961"/>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137F0EEB-A1CE-9320-4930-DB95A62D44F6}"/>
                </a:ext>
              </a:extLst>
            </p:cNvPr>
            <p:cNvSpPr>
              <a:spLocks/>
            </p:cNvSpPr>
            <p:nvPr/>
          </p:nvSpPr>
          <p:spPr>
            <a:xfrm>
              <a:off x="7097941" y="4466444"/>
              <a:ext cx="249815" cy="249815"/>
            </a:xfrm>
            <a:prstGeom prst="ellipse">
              <a:avLst/>
            </a:prstGeom>
            <a:solidFill>
              <a:srgbClr val="E86100"/>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1" name="Straight Arrow Connector 70">
              <a:extLst>
                <a:ext uri="{FF2B5EF4-FFF2-40B4-BE49-F238E27FC236}">
                  <a16:creationId xmlns:a16="http://schemas.microsoft.com/office/drawing/2014/main" id="{B2BBE7C3-0764-3287-761E-7F2798B64719}"/>
                </a:ext>
              </a:extLst>
            </p:cNvPr>
            <p:cNvCxnSpPr/>
            <p:nvPr/>
          </p:nvCxnSpPr>
          <p:spPr>
            <a:xfrm flipH="1" flipV="1">
              <a:off x="6702923" y="2233702"/>
              <a:ext cx="195116" cy="332793"/>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8C21AE4F-DACE-A2EA-0043-A3EE4974D1A4}"/>
                </a:ext>
              </a:extLst>
            </p:cNvPr>
            <p:cNvCxnSpPr/>
            <p:nvPr/>
          </p:nvCxnSpPr>
          <p:spPr>
            <a:xfrm>
              <a:off x="9165109" y="2494983"/>
              <a:ext cx="377955" cy="281288"/>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a:extLst>
                <a:ext uri="{FF2B5EF4-FFF2-40B4-BE49-F238E27FC236}">
                  <a16:creationId xmlns:a16="http://schemas.microsoft.com/office/drawing/2014/main" id="{E6AFAFD6-E1A6-244E-5D12-79C943B3C671}"/>
                </a:ext>
              </a:extLst>
            </p:cNvPr>
            <p:cNvCxnSpPr/>
            <p:nvPr/>
          </p:nvCxnSpPr>
          <p:spPr>
            <a:xfrm flipH="1">
              <a:off x="7474097" y="3272669"/>
              <a:ext cx="166142" cy="286493"/>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a:extLst>
                <a:ext uri="{FF2B5EF4-FFF2-40B4-BE49-F238E27FC236}">
                  <a16:creationId xmlns:a16="http://schemas.microsoft.com/office/drawing/2014/main" id="{E20D3B7E-D50F-C053-34C0-40F219BB1D44}"/>
                </a:ext>
              </a:extLst>
            </p:cNvPr>
            <p:cNvCxnSpPr/>
            <p:nvPr/>
          </p:nvCxnSpPr>
          <p:spPr>
            <a:xfrm flipV="1">
              <a:off x="8382067" y="2955792"/>
              <a:ext cx="114231" cy="332586"/>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5" name="Straight Arrow Connector 74">
              <a:extLst>
                <a:ext uri="{FF2B5EF4-FFF2-40B4-BE49-F238E27FC236}">
                  <a16:creationId xmlns:a16="http://schemas.microsoft.com/office/drawing/2014/main" id="{EBAE9113-2151-D224-D668-96A8689CFCC0}"/>
                </a:ext>
              </a:extLst>
            </p:cNvPr>
            <p:cNvCxnSpPr/>
            <p:nvPr/>
          </p:nvCxnSpPr>
          <p:spPr>
            <a:xfrm flipH="1" flipV="1">
              <a:off x="6621241" y="3892737"/>
              <a:ext cx="269684" cy="302077"/>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a:extLst>
                <a:ext uri="{FF2B5EF4-FFF2-40B4-BE49-F238E27FC236}">
                  <a16:creationId xmlns:a16="http://schemas.microsoft.com/office/drawing/2014/main" id="{30682232-0CE9-5126-7F26-77DC4CE88ECA}"/>
                </a:ext>
              </a:extLst>
            </p:cNvPr>
            <p:cNvCxnSpPr/>
            <p:nvPr/>
          </p:nvCxnSpPr>
          <p:spPr>
            <a:xfrm flipV="1">
              <a:off x="6854887" y="4515776"/>
              <a:ext cx="0" cy="410446"/>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a:extLst>
                <a:ext uri="{FF2B5EF4-FFF2-40B4-BE49-F238E27FC236}">
                  <a16:creationId xmlns:a16="http://schemas.microsoft.com/office/drawing/2014/main" id="{DC7BFDE1-606D-B9DC-6B3D-4C3E310803D3}"/>
                </a:ext>
              </a:extLst>
            </p:cNvPr>
            <p:cNvCxnSpPr/>
            <p:nvPr/>
          </p:nvCxnSpPr>
          <p:spPr>
            <a:xfrm flipH="1" flipV="1">
              <a:off x="7451396" y="4746763"/>
              <a:ext cx="289315" cy="226066"/>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a:extLst>
                <a:ext uri="{FF2B5EF4-FFF2-40B4-BE49-F238E27FC236}">
                  <a16:creationId xmlns:a16="http://schemas.microsoft.com/office/drawing/2014/main" id="{E1A1772F-D365-6894-FF97-84455DDC46E2}"/>
                </a:ext>
              </a:extLst>
            </p:cNvPr>
            <p:cNvCxnSpPr/>
            <p:nvPr/>
          </p:nvCxnSpPr>
          <p:spPr>
            <a:xfrm>
              <a:off x="8427252" y="4037871"/>
              <a:ext cx="200051" cy="379511"/>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a:extLst>
                <a:ext uri="{FF2B5EF4-FFF2-40B4-BE49-F238E27FC236}">
                  <a16:creationId xmlns:a16="http://schemas.microsoft.com/office/drawing/2014/main" id="{51B9318E-FFE4-771C-BD9F-A097B72B2716}"/>
                </a:ext>
              </a:extLst>
            </p:cNvPr>
            <p:cNvCxnSpPr/>
            <p:nvPr/>
          </p:nvCxnSpPr>
          <p:spPr>
            <a:xfrm>
              <a:off x="9183476" y="4919282"/>
              <a:ext cx="309630" cy="174057"/>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a:extLst>
                <a:ext uri="{FF2B5EF4-FFF2-40B4-BE49-F238E27FC236}">
                  <a16:creationId xmlns:a16="http://schemas.microsoft.com/office/drawing/2014/main" id="{6CC71507-7D25-34F7-A3C5-86DEF64DE774}"/>
                </a:ext>
              </a:extLst>
            </p:cNvPr>
            <p:cNvCxnSpPr/>
            <p:nvPr/>
          </p:nvCxnSpPr>
          <p:spPr>
            <a:xfrm>
              <a:off x="7601203" y="4088361"/>
              <a:ext cx="271686" cy="319293"/>
            </a:xfrm>
            <a:prstGeom prst="straightConnector1">
              <a:avLst/>
            </a:prstGeom>
            <a:ln>
              <a:solidFill>
                <a:schemeClr val="bg1"/>
              </a:solidFill>
              <a:tailEnd type="triangle" w="med" len="med"/>
            </a:ln>
            <a:effectLst/>
          </p:spPr>
          <p:style>
            <a:lnRef idx="2">
              <a:schemeClr val="accent1"/>
            </a:lnRef>
            <a:fillRef idx="0">
              <a:schemeClr val="accent1"/>
            </a:fillRef>
            <a:effectRef idx="1">
              <a:schemeClr val="accent1"/>
            </a:effectRef>
            <a:fontRef idx="minor">
              <a:schemeClr val="tx1"/>
            </a:fontRef>
          </p:style>
        </p:cxnSp>
      </p:grpSp>
      <p:sp>
        <p:nvSpPr>
          <p:cNvPr id="82" name="TextBox 81">
            <a:extLst>
              <a:ext uri="{FF2B5EF4-FFF2-40B4-BE49-F238E27FC236}">
                <a16:creationId xmlns:a16="http://schemas.microsoft.com/office/drawing/2014/main" id="{E6A3ABC6-10EE-06C0-2D7B-50A62F600169}"/>
              </a:ext>
            </a:extLst>
          </p:cNvPr>
          <p:cNvSpPr txBox="1"/>
          <p:nvPr/>
        </p:nvSpPr>
        <p:spPr>
          <a:xfrm>
            <a:off x="6456238" y="5374631"/>
            <a:ext cx="3122689" cy="369332"/>
          </a:xfrm>
          <a:prstGeom prst="rect">
            <a:avLst/>
          </a:prstGeom>
          <a:noFill/>
        </p:spPr>
        <p:txBody>
          <a:bodyPr wrap="square" rtlCol="0">
            <a:spAutoFit/>
          </a:bodyPr>
          <a:lstStyle/>
          <a:p>
            <a:pPr algn="ctr"/>
            <a:r>
              <a:rPr lang="en-US" b="1" dirty="0">
                <a:solidFill>
                  <a:srgbClr val="E86100"/>
                </a:solidFill>
                <a:latin typeface="Avenir Next LT Pro" panose="020B0504020202020204" pitchFamily="34" charset="77"/>
                <a:cs typeface="Arial" panose="020B0604020202020204" pitchFamily="34" charset="0"/>
              </a:rPr>
              <a:t>collide</a:t>
            </a:r>
            <a:endParaRPr lang="en-US" b="1" baseline="30000" dirty="0">
              <a:solidFill>
                <a:srgbClr val="E86100"/>
              </a:solidFill>
              <a:latin typeface="Avenir Next LT Pro" panose="020B0504020202020204" pitchFamily="34" charset="77"/>
              <a:cs typeface="Arial" panose="020B0604020202020204" pitchFamily="34" charset="0"/>
            </a:endParaRPr>
          </a:p>
        </p:txBody>
      </p:sp>
      <p:sp>
        <p:nvSpPr>
          <p:cNvPr id="83" name="TextBox 82">
            <a:extLst>
              <a:ext uri="{FF2B5EF4-FFF2-40B4-BE49-F238E27FC236}">
                <a16:creationId xmlns:a16="http://schemas.microsoft.com/office/drawing/2014/main" id="{D2D5EFFE-3D25-3BA7-C73C-590D68901EF7}"/>
              </a:ext>
            </a:extLst>
          </p:cNvPr>
          <p:cNvSpPr txBox="1"/>
          <p:nvPr/>
        </p:nvSpPr>
        <p:spPr>
          <a:xfrm>
            <a:off x="414528" y="5943600"/>
            <a:ext cx="7813104" cy="307777"/>
          </a:xfrm>
          <a:prstGeom prst="rect">
            <a:avLst/>
          </a:prstGeom>
          <a:noFill/>
        </p:spPr>
        <p:txBody>
          <a:bodyPr wrap="square">
            <a:spAutoFit/>
          </a:bodyPr>
          <a:lstStyle/>
          <a:p>
            <a:r>
              <a:rPr lang="en-US" sz="1400" dirty="0">
                <a:solidFill>
                  <a:srgbClr val="404040"/>
                </a:solidFill>
                <a:latin typeface="Avenir Next LT Pro" panose="020B0504020202020204" pitchFamily="34" charset="77"/>
                <a:cs typeface="Arial" panose="020B0604020202020204" pitchFamily="34" charset="0"/>
              </a:rPr>
              <a:t>A. </a:t>
            </a:r>
            <a:r>
              <a:rPr lang="en-US" sz="1400" dirty="0" err="1">
                <a:solidFill>
                  <a:srgbClr val="404040"/>
                </a:solidFill>
                <a:latin typeface="Avenir Next LT Pro" panose="020B0504020202020204" pitchFamily="34" charset="77"/>
                <a:cs typeface="Arial" panose="020B0604020202020204" pitchFamily="34" charset="0"/>
              </a:rPr>
              <a:t>Malevanets</a:t>
            </a:r>
            <a:r>
              <a:rPr lang="en-US" sz="1400" dirty="0">
                <a:solidFill>
                  <a:srgbClr val="404040"/>
                </a:solidFill>
                <a:latin typeface="Avenir Next LT Pro" panose="020B0504020202020204" pitchFamily="34" charset="77"/>
                <a:cs typeface="Arial" panose="020B0604020202020204" pitchFamily="34" charset="0"/>
              </a:rPr>
              <a:t> and R. </a:t>
            </a:r>
            <a:r>
              <a:rPr lang="en-US" sz="1400" dirty="0" err="1">
                <a:solidFill>
                  <a:srgbClr val="404040"/>
                </a:solidFill>
                <a:latin typeface="Avenir Next LT Pro" panose="020B0504020202020204" pitchFamily="34" charset="77"/>
                <a:cs typeface="Arial" panose="020B0604020202020204" pitchFamily="34" charset="0"/>
              </a:rPr>
              <a:t>Kapral</a:t>
            </a:r>
            <a:r>
              <a:rPr lang="en-US" sz="1400" dirty="0">
                <a:solidFill>
                  <a:srgbClr val="404040"/>
                </a:solidFill>
                <a:latin typeface="Avenir Next LT Pro" panose="020B0504020202020204" pitchFamily="34" charset="77"/>
                <a:cs typeface="Arial" panose="020B0604020202020204" pitchFamily="34" charset="0"/>
              </a:rPr>
              <a:t>. </a:t>
            </a:r>
            <a:r>
              <a:rPr lang="en-US" sz="1400" i="1" dirty="0">
                <a:solidFill>
                  <a:srgbClr val="404040"/>
                </a:solidFill>
                <a:latin typeface="Avenir Next LT Pro" panose="020B0504020202020204" pitchFamily="34" charset="77"/>
                <a:cs typeface="Arial" panose="020B0604020202020204" pitchFamily="34" charset="0"/>
              </a:rPr>
              <a:t>J. Chem. Phys.</a:t>
            </a:r>
            <a:r>
              <a:rPr lang="en-US" sz="1400" dirty="0">
                <a:solidFill>
                  <a:srgbClr val="404040"/>
                </a:solidFill>
                <a:latin typeface="Avenir Next LT Pro" panose="020B0504020202020204" pitchFamily="34" charset="77"/>
                <a:cs typeface="Arial" panose="020B0604020202020204" pitchFamily="34" charset="0"/>
              </a:rPr>
              <a:t> </a:t>
            </a:r>
            <a:r>
              <a:rPr lang="en-US" sz="1400" b="1" dirty="0">
                <a:solidFill>
                  <a:srgbClr val="404040"/>
                </a:solidFill>
                <a:latin typeface="Avenir Next LT Pro" panose="020B0504020202020204" pitchFamily="34" charset="77"/>
                <a:cs typeface="Arial" panose="020B0604020202020204" pitchFamily="34" charset="0"/>
              </a:rPr>
              <a:t>110</a:t>
            </a:r>
            <a:r>
              <a:rPr lang="en-US" sz="1400" dirty="0">
                <a:solidFill>
                  <a:srgbClr val="404040"/>
                </a:solidFill>
                <a:latin typeface="Avenir Next LT Pro" panose="020B0504020202020204" pitchFamily="34" charset="77"/>
                <a:cs typeface="Arial" panose="020B0604020202020204" pitchFamily="34" charset="0"/>
              </a:rPr>
              <a:t>, 8605 (1999).</a:t>
            </a:r>
          </a:p>
        </p:txBody>
      </p:sp>
    </p:spTree>
    <p:extLst>
      <p:ext uri="{BB962C8B-B14F-4D97-AF65-F5344CB8AC3E}">
        <p14:creationId xmlns:p14="http://schemas.microsoft.com/office/powerpoint/2010/main" val="317463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40163C-E37F-DC81-4FEA-E3D2A990BCE9}"/>
              </a:ext>
            </a:extLst>
          </p:cNvPr>
          <p:cNvSpPr>
            <a:spLocks noGrp="1"/>
          </p:cNvSpPr>
          <p:nvPr>
            <p:ph idx="1"/>
          </p:nvPr>
        </p:nvSpPr>
        <p:spPr/>
        <p:txBody>
          <a:bodyPr/>
          <a:lstStyle/>
          <a:p>
            <a:r>
              <a:rPr lang="en-US" dirty="0"/>
              <a:t>MPCD particles are an ideal gas, so you can usually put them “anywhere” inside the volume of the simulation box they are allowed to be in. You choose the average density. (Uniform random numbers.)</a:t>
            </a:r>
          </a:p>
          <a:p>
            <a:r>
              <a:rPr lang="en-US" dirty="0"/>
              <a:t>Velocities should become Maxwell–Boltzmann distributed. You can initialize them that way, but be careful that there is no net velocity. (Gaussian random numbers.)</a:t>
            </a:r>
          </a:p>
          <a:p>
            <a:endParaRPr lang="en-US" dirty="0"/>
          </a:p>
          <a:p>
            <a:endParaRPr lang="en-US" dirty="0"/>
          </a:p>
          <a:p>
            <a:endParaRPr lang="en-US" dirty="0"/>
          </a:p>
          <a:p>
            <a:r>
              <a:rPr lang="en-US" dirty="0"/>
              <a:t>The natural MPCD units are the particle mass </a:t>
            </a:r>
            <a:r>
              <a:rPr lang="en-US" i="1" dirty="0"/>
              <a:t>m</a:t>
            </a:r>
            <a:r>
              <a:rPr lang="en-US" dirty="0"/>
              <a:t>, the cell size </a:t>
            </a:r>
            <a:r>
              <a:rPr lang="en-US" i="1" dirty="0"/>
              <a:t>ℓ</a:t>
            </a:r>
            <a:r>
              <a:rPr lang="en-US" dirty="0"/>
              <a:t>, and the thermal energy </a:t>
            </a:r>
            <a:r>
              <a:rPr lang="en-US" i="1" dirty="0" err="1"/>
              <a:t>k</a:t>
            </a:r>
            <a:r>
              <a:rPr lang="en-US" baseline="-25000" dirty="0" err="1"/>
              <a:t>B</a:t>
            </a:r>
            <a:r>
              <a:rPr lang="en-US" i="1" dirty="0" err="1"/>
              <a:t>T</a:t>
            </a:r>
            <a:r>
              <a:rPr lang="en-US" dirty="0"/>
              <a:t>.</a:t>
            </a:r>
          </a:p>
        </p:txBody>
      </p:sp>
      <p:sp>
        <p:nvSpPr>
          <p:cNvPr id="3" name="Slide Number Placeholder 2">
            <a:extLst>
              <a:ext uri="{FF2B5EF4-FFF2-40B4-BE49-F238E27FC236}">
                <a16:creationId xmlns:a16="http://schemas.microsoft.com/office/drawing/2014/main" id="{3547DC89-4F03-3ED8-188A-9062C374CCAA}"/>
              </a:ext>
            </a:extLst>
          </p:cNvPr>
          <p:cNvSpPr>
            <a:spLocks noGrp="1"/>
          </p:cNvSpPr>
          <p:nvPr>
            <p:ph type="sldNum" sz="quarter" idx="12"/>
          </p:nvPr>
        </p:nvSpPr>
        <p:spPr/>
        <p:txBody>
          <a:bodyPr/>
          <a:lstStyle/>
          <a:p>
            <a:fld id="{9564885F-477D-A14D-B2C1-5ECAF755F313}" type="slidenum">
              <a:rPr lang="en-US" smtClean="0"/>
              <a:pPr/>
              <a:t>5</a:t>
            </a:fld>
            <a:endParaRPr lang="en-US" spc="400" dirty="0"/>
          </a:p>
        </p:txBody>
      </p:sp>
      <p:sp>
        <p:nvSpPr>
          <p:cNvPr id="4" name="Title 3">
            <a:extLst>
              <a:ext uri="{FF2B5EF4-FFF2-40B4-BE49-F238E27FC236}">
                <a16:creationId xmlns:a16="http://schemas.microsoft.com/office/drawing/2014/main" id="{A4778E09-8DC3-36F6-D205-61B365D155F8}"/>
              </a:ext>
            </a:extLst>
          </p:cNvPr>
          <p:cNvSpPr>
            <a:spLocks noGrp="1"/>
          </p:cNvSpPr>
          <p:nvPr>
            <p:ph type="title"/>
          </p:nvPr>
        </p:nvSpPr>
        <p:spPr/>
        <p:txBody>
          <a:bodyPr/>
          <a:lstStyle/>
          <a:p>
            <a:r>
              <a:rPr lang="en-US" dirty="0"/>
              <a:t>Initialization</a:t>
            </a:r>
          </a:p>
        </p:txBody>
      </p:sp>
      <p:pic>
        <p:nvPicPr>
          <p:cNvPr id="5" name="Picture 4">
            <a:extLst>
              <a:ext uri="{FF2B5EF4-FFF2-40B4-BE49-F238E27FC236}">
                <a16:creationId xmlns:a16="http://schemas.microsoft.com/office/drawing/2014/main" id="{AE7579F3-DB41-AD80-C7D4-D24D5765DB54}"/>
              </a:ext>
            </a:extLst>
          </p:cNvPr>
          <p:cNvPicPr>
            <a:picLocks noChangeAspect="1"/>
          </p:cNvPicPr>
          <p:nvPr/>
        </p:nvPicPr>
        <p:blipFill>
          <a:blip r:embed="rId2"/>
          <a:stretch>
            <a:fillRect/>
          </a:stretch>
        </p:blipFill>
        <p:spPr>
          <a:xfrm>
            <a:off x="3869871" y="2837527"/>
            <a:ext cx="3642403" cy="529804"/>
          </a:xfrm>
          <a:prstGeom prst="rect">
            <a:avLst/>
          </a:prstGeom>
        </p:spPr>
      </p:pic>
    </p:spTree>
    <p:extLst>
      <p:ext uri="{BB962C8B-B14F-4D97-AF65-F5344CB8AC3E}">
        <p14:creationId xmlns:p14="http://schemas.microsoft.com/office/powerpoint/2010/main" val="2067960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B05C816A-7CC5-B0E0-A07B-5841E6292843}"/>
              </a:ext>
            </a:extLst>
          </p:cNvPr>
          <p:cNvSpPr>
            <a:spLocks noGrp="1"/>
          </p:cNvSpPr>
          <p:nvPr>
            <p:ph idx="1"/>
          </p:nvPr>
        </p:nvSpPr>
        <p:spPr/>
        <p:txBody>
          <a:bodyPr/>
          <a:lstStyle/>
          <a:p>
            <a:r>
              <a:rPr lang="en-US" dirty="0"/>
              <a:t>A stochastic procedure for exchanging momentum between particles that are all in the same spatial “cell”.</a:t>
            </a:r>
          </a:p>
          <a:p>
            <a:r>
              <a:rPr lang="en-US" dirty="0"/>
              <a:t>The original (and most popular) flavor of MPCD is stochastic rotation dynamics (SRD). Velocities are rotated about the center of mass velocity of a cell.</a:t>
            </a: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endParaRPr lang="en-US" dirty="0"/>
          </a:p>
          <a:p>
            <a:r>
              <a:rPr lang="en-US" dirty="0"/>
              <a:t>This rule conserves linear momentum and kinetic energy but must be modified to conserve angular momentum.</a:t>
            </a:r>
          </a:p>
        </p:txBody>
      </p:sp>
      <p:sp>
        <p:nvSpPr>
          <p:cNvPr id="2" name="Text Placeholder 1">
            <a:extLst>
              <a:ext uri="{FF2B5EF4-FFF2-40B4-BE49-F238E27FC236}">
                <a16:creationId xmlns:a16="http://schemas.microsoft.com/office/drawing/2014/main" id="{D859728F-0EFB-7F4C-143F-A1B3F37A3F94}"/>
              </a:ext>
            </a:extLst>
          </p:cNvPr>
          <p:cNvSpPr>
            <a:spLocks noGrp="1"/>
          </p:cNvSpPr>
          <p:nvPr>
            <p:ph type="body" sz="quarter" idx="13"/>
          </p:nvPr>
        </p:nvSpPr>
        <p:spPr/>
        <p:txBody>
          <a:bodyPr/>
          <a:lstStyle/>
          <a:p>
            <a:r>
              <a:rPr lang="en-US" dirty="0"/>
              <a:t>Stochastic rotation dynamics</a:t>
            </a:r>
          </a:p>
        </p:txBody>
      </p:sp>
      <p:sp>
        <p:nvSpPr>
          <p:cNvPr id="6" name="Title 5">
            <a:extLst>
              <a:ext uri="{FF2B5EF4-FFF2-40B4-BE49-F238E27FC236}">
                <a16:creationId xmlns:a16="http://schemas.microsoft.com/office/drawing/2014/main" id="{DAFE261B-7EB0-EE39-36BD-B6D9F8BF1799}"/>
              </a:ext>
            </a:extLst>
          </p:cNvPr>
          <p:cNvSpPr>
            <a:spLocks noGrp="1"/>
          </p:cNvSpPr>
          <p:nvPr>
            <p:ph type="title"/>
          </p:nvPr>
        </p:nvSpPr>
        <p:spPr/>
        <p:txBody>
          <a:bodyPr/>
          <a:lstStyle/>
          <a:p>
            <a:r>
              <a:rPr lang="en-US" dirty="0"/>
              <a:t>The collision step</a:t>
            </a:r>
          </a:p>
        </p:txBody>
      </p:sp>
      <p:sp>
        <p:nvSpPr>
          <p:cNvPr id="5" name="Slide Number Placeholder 4">
            <a:extLst>
              <a:ext uri="{FF2B5EF4-FFF2-40B4-BE49-F238E27FC236}">
                <a16:creationId xmlns:a16="http://schemas.microsoft.com/office/drawing/2014/main" id="{5FFCFBD2-62E1-723E-7DE0-26A788556DC8}"/>
              </a:ext>
            </a:extLst>
          </p:cNvPr>
          <p:cNvSpPr>
            <a:spLocks noGrp="1"/>
          </p:cNvSpPr>
          <p:nvPr>
            <p:ph type="sldNum" sz="quarter" idx="12"/>
          </p:nvPr>
        </p:nvSpPr>
        <p:spPr/>
        <p:txBody>
          <a:bodyPr/>
          <a:lstStyle/>
          <a:p>
            <a:fld id="{9564885F-477D-A14D-B2C1-5ECAF755F313}" type="slidenum">
              <a:rPr lang="en-US" smtClean="0"/>
              <a:pPr/>
              <a:t>6</a:t>
            </a:fld>
            <a:endParaRPr lang="en-US" spc="400" dirty="0"/>
          </a:p>
        </p:txBody>
      </p:sp>
      <p:pic>
        <p:nvPicPr>
          <p:cNvPr id="8" name="Picture 7">
            <a:extLst>
              <a:ext uri="{FF2B5EF4-FFF2-40B4-BE49-F238E27FC236}">
                <a16:creationId xmlns:a16="http://schemas.microsoft.com/office/drawing/2014/main" id="{C1AFC0DE-5205-704D-7A2D-CA4082F55B07}"/>
              </a:ext>
            </a:extLst>
          </p:cNvPr>
          <p:cNvPicPr>
            <a:picLocks noChangeAspect="1"/>
          </p:cNvPicPr>
          <p:nvPr/>
        </p:nvPicPr>
        <p:blipFill>
          <a:blip r:embed="rId2"/>
          <a:stretch>
            <a:fillRect/>
          </a:stretch>
        </p:blipFill>
        <p:spPr>
          <a:xfrm>
            <a:off x="1967503" y="3187700"/>
            <a:ext cx="4851400" cy="482600"/>
          </a:xfrm>
          <a:prstGeom prst="rect">
            <a:avLst/>
          </a:prstGeom>
        </p:spPr>
      </p:pic>
      <p:grpSp>
        <p:nvGrpSpPr>
          <p:cNvPr id="9" name="Group 8">
            <a:extLst>
              <a:ext uri="{FF2B5EF4-FFF2-40B4-BE49-F238E27FC236}">
                <a16:creationId xmlns:a16="http://schemas.microsoft.com/office/drawing/2014/main" id="{FCCE68EE-DC7F-2656-ADE5-CABAEF4D9D95}"/>
              </a:ext>
            </a:extLst>
          </p:cNvPr>
          <p:cNvGrpSpPr/>
          <p:nvPr/>
        </p:nvGrpSpPr>
        <p:grpSpPr>
          <a:xfrm>
            <a:off x="8878476" y="2309855"/>
            <a:ext cx="1729460" cy="1755690"/>
            <a:chOff x="6620720" y="1987185"/>
            <a:chExt cx="1231389" cy="1250065"/>
          </a:xfrm>
        </p:grpSpPr>
        <p:cxnSp>
          <p:nvCxnSpPr>
            <p:cNvPr id="10" name="Straight Arrow Connector 9">
              <a:extLst>
                <a:ext uri="{FF2B5EF4-FFF2-40B4-BE49-F238E27FC236}">
                  <a16:creationId xmlns:a16="http://schemas.microsoft.com/office/drawing/2014/main" id="{19BE7BDC-9649-966E-8D57-3A2FCE1D8574}"/>
                </a:ext>
              </a:extLst>
            </p:cNvPr>
            <p:cNvCxnSpPr/>
            <p:nvPr/>
          </p:nvCxnSpPr>
          <p:spPr>
            <a:xfrm flipV="1">
              <a:off x="6620721" y="1987185"/>
              <a:ext cx="914400" cy="1250065"/>
            </a:xfrm>
            <a:prstGeom prst="straightConnector1">
              <a:avLst/>
            </a:prstGeom>
            <a:ln w="38100">
              <a:solidFill>
                <a:srgbClr val="DD550C"/>
              </a:solidFill>
              <a:tailEnd type="triangle"/>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EB9AE611-4F58-9938-ADF3-7F7009E8AD47}"/>
                </a:ext>
              </a:extLst>
            </p:cNvPr>
            <p:cNvSpPr/>
            <p:nvPr/>
          </p:nvSpPr>
          <p:spPr>
            <a:xfrm rot="1988680">
              <a:off x="6727373" y="2155612"/>
              <a:ext cx="1124736" cy="386120"/>
            </a:xfrm>
            <a:prstGeom prst="ellipse">
              <a:avLst/>
            </a:prstGeom>
            <a:noFill/>
            <a:ln w="25400">
              <a:solidFill>
                <a:srgbClr val="DD550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4FD640AC-32B2-5AAE-9AB2-EDDDB33F9067}"/>
                </a:ext>
              </a:extLst>
            </p:cNvPr>
            <p:cNvCxnSpPr>
              <a:cxnSpLocks/>
              <a:endCxn id="11" idx="6"/>
            </p:cNvCxnSpPr>
            <p:nvPr/>
          </p:nvCxnSpPr>
          <p:spPr>
            <a:xfrm flipV="1">
              <a:off x="6620721" y="2656149"/>
              <a:ext cx="1139887" cy="581101"/>
            </a:xfrm>
            <a:prstGeom prst="straightConnector1">
              <a:avLst/>
            </a:prstGeom>
            <a:ln w="38100">
              <a:solidFill>
                <a:srgbClr val="03244D"/>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18BFECD-2D60-0001-79D4-05F52BDE7D61}"/>
                </a:ext>
              </a:extLst>
            </p:cNvPr>
            <p:cNvCxnSpPr>
              <a:cxnSpLocks/>
              <a:endCxn id="11" idx="1"/>
            </p:cNvCxnSpPr>
            <p:nvPr/>
          </p:nvCxnSpPr>
          <p:spPr>
            <a:xfrm flipV="1">
              <a:off x="6620720" y="2016951"/>
              <a:ext cx="410708" cy="1205063"/>
            </a:xfrm>
            <a:prstGeom prst="straightConnector1">
              <a:avLst/>
            </a:prstGeom>
            <a:ln w="38100">
              <a:solidFill>
                <a:srgbClr val="03244D"/>
              </a:solidFill>
              <a:tailEnd type="triangle"/>
            </a:ln>
          </p:spPr>
          <p:style>
            <a:lnRef idx="1">
              <a:schemeClr val="accent1"/>
            </a:lnRef>
            <a:fillRef idx="0">
              <a:schemeClr val="accent1"/>
            </a:fillRef>
            <a:effectRef idx="0">
              <a:schemeClr val="accent1"/>
            </a:effectRef>
            <a:fontRef idx="minor">
              <a:schemeClr val="tx1"/>
            </a:fontRef>
          </p:style>
        </p:cxnSp>
      </p:grpSp>
      <p:sp>
        <p:nvSpPr>
          <p:cNvPr id="14" name="TextBox 13">
            <a:extLst>
              <a:ext uri="{FF2B5EF4-FFF2-40B4-BE49-F238E27FC236}">
                <a16:creationId xmlns:a16="http://schemas.microsoft.com/office/drawing/2014/main" id="{81F8904C-C617-B333-47D4-28ECB79DF94F}"/>
              </a:ext>
            </a:extLst>
          </p:cNvPr>
          <p:cNvSpPr txBox="1"/>
          <p:nvPr/>
        </p:nvSpPr>
        <p:spPr>
          <a:xfrm>
            <a:off x="8282131" y="4065545"/>
            <a:ext cx="3243696" cy="646331"/>
          </a:xfrm>
          <a:prstGeom prst="rect">
            <a:avLst/>
          </a:prstGeom>
          <a:noFill/>
        </p:spPr>
        <p:txBody>
          <a:bodyPr wrap="square" rtlCol="0">
            <a:spAutoFit/>
          </a:bodyPr>
          <a:lstStyle/>
          <a:p>
            <a:r>
              <a:rPr lang="en-US" dirty="0">
                <a:solidFill>
                  <a:srgbClr val="404040"/>
                </a:solidFill>
                <a:latin typeface="Avenir Next LT Pro" panose="020B0504020202020204" pitchFamily="34" charset="77"/>
                <a:cs typeface="Arial" panose="020B0604020202020204" pitchFamily="34" charset="0"/>
              </a:rPr>
              <a:t>3D rotation by fixed angle about random axis</a:t>
            </a:r>
            <a:endParaRPr lang="en-US" baseline="30000" dirty="0">
              <a:solidFill>
                <a:srgbClr val="404040"/>
              </a:solidFill>
              <a:latin typeface="Avenir Next LT Pro" panose="020B0504020202020204" pitchFamily="34" charset="77"/>
              <a:cs typeface="Arial" panose="020B0604020202020204" pitchFamily="34" charset="0"/>
            </a:endParaRPr>
          </a:p>
        </p:txBody>
      </p:sp>
    </p:spTree>
    <p:extLst>
      <p:ext uri="{BB962C8B-B14F-4D97-AF65-F5344CB8AC3E}">
        <p14:creationId xmlns:p14="http://schemas.microsoft.com/office/powerpoint/2010/main" val="19153005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86A6F6-04FF-52BC-8BE3-F8E092D284A1}"/>
              </a:ext>
            </a:extLst>
          </p:cNvPr>
          <p:cNvSpPr>
            <a:spLocks noGrp="1"/>
          </p:cNvSpPr>
          <p:nvPr>
            <p:ph idx="1"/>
          </p:nvPr>
        </p:nvSpPr>
        <p:spPr/>
        <p:txBody>
          <a:bodyPr/>
          <a:lstStyle/>
          <a:p>
            <a:r>
              <a:rPr lang="en-US" dirty="0">
                <a:cs typeface="Arial" panose="020B0604020202020204" pitchFamily="34" charset="0"/>
              </a:rPr>
              <a:t>A thermostat can be added to the SRD collision to maintain constant temperature. Temperature is computed at the cell level relative to the average velocity.</a:t>
            </a:r>
            <a:endParaRPr lang="en-US" baseline="30000" dirty="0">
              <a:cs typeface="Arial" panose="020B0604020202020204" pitchFamily="34" charset="0"/>
            </a:endParaRPr>
          </a:p>
          <a:p>
            <a:endParaRPr lang="en-US" dirty="0"/>
          </a:p>
          <a:p>
            <a:endParaRPr lang="en-US" dirty="0"/>
          </a:p>
          <a:p>
            <a:endParaRPr lang="en-US" dirty="0"/>
          </a:p>
          <a:p>
            <a:endParaRPr lang="en-US" dirty="0"/>
          </a:p>
          <a:p>
            <a:r>
              <a:rPr lang="en-US" dirty="0">
                <a:cs typeface="Arial" panose="020B0604020202020204" pitchFamily="34" charset="0"/>
              </a:rPr>
              <a:t>A velocity rescaling factor is computed for each cell by drawing a target </a:t>
            </a:r>
            <a:r>
              <a:rPr lang="en-US" i="1" dirty="0">
                <a:cs typeface="Arial" panose="020B0604020202020204" pitchFamily="34" charset="0"/>
              </a:rPr>
              <a:t>K</a:t>
            </a:r>
            <a:r>
              <a:rPr lang="en-US" dirty="0">
                <a:cs typeface="Arial" panose="020B0604020202020204" pitchFamily="34" charset="0"/>
              </a:rPr>
              <a:t> from its equilibrium distribution.</a:t>
            </a:r>
            <a:endParaRPr lang="en-US" baseline="30000" dirty="0">
              <a:cs typeface="Arial" panose="020B0604020202020204" pitchFamily="34" charset="0"/>
            </a:endParaRPr>
          </a:p>
        </p:txBody>
      </p:sp>
      <p:sp>
        <p:nvSpPr>
          <p:cNvPr id="3" name="Text Placeholder 2">
            <a:extLst>
              <a:ext uri="{FF2B5EF4-FFF2-40B4-BE49-F238E27FC236}">
                <a16:creationId xmlns:a16="http://schemas.microsoft.com/office/drawing/2014/main" id="{7F748AA7-5EFA-642C-B891-85145F80599E}"/>
              </a:ext>
            </a:extLst>
          </p:cNvPr>
          <p:cNvSpPr>
            <a:spLocks noGrp="1"/>
          </p:cNvSpPr>
          <p:nvPr>
            <p:ph type="body" sz="quarter" idx="13"/>
          </p:nvPr>
        </p:nvSpPr>
        <p:spPr/>
        <p:txBody>
          <a:bodyPr/>
          <a:lstStyle/>
          <a:p>
            <a:r>
              <a:rPr lang="en-US" dirty="0"/>
              <a:t>Stochastic rotation dynamics With Thermostat</a:t>
            </a:r>
          </a:p>
        </p:txBody>
      </p:sp>
      <p:sp>
        <p:nvSpPr>
          <p:cNvPr id="4" name="Title 3">
            <a:extLst>
              <a:ext uri="{FF2B5EF4-FFF2-40B4-BE49-F238E27FC236}">
                <a16:creationId xmlns:a16="http://schemas.microsoft.com/office/drawing/2014/main" id="{C0BD4445-8BEE-5D52-5C80-5D56532D216A}"/>
              </a:ext>
            </a:extLst>
          </p:cNvPr>
          <p:cNvSpPr>
            <a:spLocks noGrp="1"/>
          </p:cNvSpPr>
          <p:nvPr>
            <p:ph type="title"/>
          </p:nvPr>
        </p:nvSpPr>
        <p:spPr/>
        <p:txBody>
          <a:bodyPr/>
          <a:lstStyle/>
          <a:p>
            <a:r>
              <a:rPr lang="en-US" dirty="0"/>
              <a:t>The collision step</a:t>
            </a:r>
          </a:p>
        </p:txBody>
      </p:sp>
      <p:sp>
        <p:nvSpPr>
          <p:cNvPr id="5" name="Slide Number Placeholder 4">
            <a:extLst>
              <a:ext uri="{FF2B5EF4-FFF2-40B4-BE49-F238E27FC236}">
                <a16:creationId xmlns:a16="http://schemas.microsoft.com/office/drawing/2014/main" id="{0A7D9760-CCFE-BC93-3520-FF5509C2BD75}"/>
              </a:ext>
            </a:extLst>
          </p:cNvPr>
          <p:cNvSpPr>
            <a:spLocks noGrp="1"/>
          </p:cNvSpPr>
          <p:nvPr>
            <p:ph type="sldNum" sz="quarter" idx="12"/>
          </p:nvPr>
        </p:nvSpPr>
        <p:spPr/>
        <p:txBody>
          <a:bodyPr/>
          <a:lstStyle/>
          <a:p>
            <a:fld id="{9564885F-477D-A14D-B2C1-5ECAF755F313}" type="slidenum">
              <a:rPr lang="en-US" smtClean="0"/>
              <a:pPr/>
              <a:t>7</a:t>
            </a:fld>
            <a:endParaRPr lang="en-US" spc="400" dirty="0"/>
          </a:p>
        </p:txBody>
      </p:sp>
      <p:pic>
        <p:nvPicPr>
          <p:cNvPr id="6" name="Picture 5">
            <a:extLst>
              <a:ext uri="{FF2B5EF4-FFF2-40B4-BE49-F238E27FC236}">
                <a16:creationId xmlns:a16="http://schemas.microsoft.com/office/drawing/2014/main" id="{4ED0D713-07E6-0068-7C97-50E5CE7C46AE}"/>
              </a:ext>
            </a:extLst>
          </p:cNvPr>
          <p:cNvPicPr>
            <a:picLocks noChangeAspect="1"/>
          </p:cNvPicPr>
          <p:nvPr/>
        </p:nvPicPr>
        <p:blipFill>
          <a:blip r:embed="rId2"/>
          <a:stretch>
            <a:fillRect/>
          </a:stretch>
        </p:blipFill>
        <p:spPr>
          <a:xfrm>
            <a:off x="3372230" y="2135399"/>
            <a:ext cx="4194557" cy="1134508"/>
          </a:xfrm>
          <a:prstGeom prst="rect">
            <a:avLst/>
          </a:prstGeom>
        </p:spPr>
      </p:pic>
    </p:spTree>
    <p:extLst>
      <p:ext uri="{BB962C8B-B14F-4D97-AF65-F5344CB8AC3E}">
        <p14:creationId xmlns:p14="http://schemas.microsoft.com/office/powerpoint/2010/main" val="3067203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8C62C133-5165-3FC9-B8CA-A2DD245346A7}"/>
              </a:ext>
            </a:extLst>
          </p:cNvPr>
          <p:cNvSpPr>
            <a:spLocks noGrp="1"/>
          </p:cNvSpPr>
          <p:nvPr>
            <p:ph idx="1"/>
          </p:nvPr>
        </p:nvSpPr>
        <p:spPr/>
        <p:txBody>
          <a:bodyPr/>
          <a:lstStyle/>
          <a:p>
            <a:r>
              <a:rPr lang="en-US" dirty="0"/>
              <a:t>Andersen thermostat is an alternative collision scheme that works similarly to the thermostat for MD simulations.</a:t>
            </a:r>
          </a:p>
          <a:p>
            <a:r>
              <a:rPr lang="en-US" dirty="0"/>
              <a:t>A random change in the velocity is drawn for each particle, with the requirement that the sum of changes in a cell adds up to zero.</a:t>
            </a:r>
          </a:p>
          <a:p>
            <a:endParaRPr lang="en-US" dirty="0"/>
          </a:p>
          <a:p>
            <a:endParaRPr lang="en-US" dirty="0"/>
          </a:p>
          <a:p>
            <a:endParaRPr lang="en-US" dirty="0"/>
          </a:p>
          <a:p>
            <a:r>
              <a:rPr lang="en-US" dirty="0"/>
              <a:t>This scheme is inherently </a:t>
            </a:r>
            <a:r>
              <a:rPr lang="en-US" dirty="0" err="1"/>
              <a:t>thermostatted</a:t>
            </a:r>
            <a:r>
              <a:rPr lang="en-US" dirty="0"/>
              <a:t> because a temperature is needed to draw the random velocities.</a:t>
            </a:r>
          </a:p>
        </p:txBody>
      </p:sp>
      <p:sp>
        <p:nvSpPr>
          <p:cNvPr id="7" name="Text Placeholder 6">
            <a:extLst>
              <a:ext uri="{FF2B5EF4-FFF2-40B4-BE49-F238E27FC236}">
                <a16:creationId xmlns:a16="http://schemas.microsoft.com/office/drawing/2014/main" id="{579D3037-6B29-91AE-76ED-0F103DE227D1}"/>
              </a:ext>
            </a:extLst>
          </p:cNvPr>
          <p:cNvSpPr>
            <a:spLocks noGrp="1"/>
          </p:cNvSpPr>
          <p:nvPr>
            <p:ph type="body" sz="quarter" idx="13"/>
          </p:nvPr>
        </p:nvSpPr>
        <p:spPr/>
        <p:txBody>
          <a:bodyPr/>
          <a:lstStyle/>
          <a:p>
            <a:r>
              <a:rPr lang="en-US" dirty="0"/>
              <a:t>Andersen thermostat</a:t>
            </a:r>
          </a:p>
        </p:txBody>
      </p:sp>
      <p:sp>
        <p:nvSpPr>
          <p:cNvPr id="5" name="Title 4">
            <a:extLst>
              <a:ext uri="{FF2B5EF4-FFF2-40B4-BE49-F238E27FC236}">
                <a16:creationId xmlns:a16="http://schemas.microsoft.com/office/drawing/2014/main" id="{8B8F9600-49E5-998C-2347-0ED8FAE43D51}"/>
              </a:ext>
            </a:extLst>
          </p:cNvPr>
          <p:cNvSpPr>
            <a:spLocks noGrp="1"/>
          </p:cNvSpPr>
          <p:nvPr>
            <p:ph type="title"/>
          </p:nvPr>
        </p:nvSpPr>
        <p:spPr/>
        <p:txBody>
          <a:bodyPr/>
          <a:lstStyle/>
          <a:p>
            <a:r>
              <a:rPr lang="en-US" dirty="0"/>
              <a:t>The collision step</a:t>
            </a:r>
          </a:p>
        </p:txBody>
      </p:sp>
      <p:sp>
        <p:nvSpPr>
          <p:cNvPr id="3" name="Slide Number Placeholder 2">
            <a:extLst>
              <a:ext uri="{FF2B5EF4-FFF2-40B4-BE49-F238E27FC236}">
                <a16:creationId xmlns:a16="http://schemas.microsoft.com/office/drawing/2014/main" id="{B53D6A75-7F07-740F-DAEB-E3FF4E775139}"/>
              </a:ext>
            </a:extLst>
          </p:cNvPr>
          <p:cNvSpPr>
            <a:spLocks noGrp="1"/>
          </p:cNvSpPr>
          <p:nvPr>
            <p:ph type="sldNum" sz="quarter" idx="12"/>
          </p:nvPr>
        </p:nvSpPr>
        <p:spPr/>
        <p:txBody>
          <a:bodyPr/>
          <a:lstStyle/>
          <a:p>
            <a:fld id="{9564885F-477D-A14D-B2C1-5ECAF755F313}" type="slidenum">
              <a:rPr lang="en-US" smtClean="0"/>
              <a:pPr/>
              <a:t>8</a:t>
            </a:fld>
            <a:endParaRPr lang="en-US" spc="400" dirty="0"/>
          </a:p>
        </p:txBody>
      </p:sp>
      <p:pic>
        <p:nvPicPr>
          <p:cNvPr id="8" name="Picture 7">
            <a:extLst>
              <a:ext uri="{FF2B5EF4-FFF2-40B4-BE49-F238E27FC236}">
                <a16:creationId xmlns:a16="http://schemas.microsoft.com/office/drawing/2014/main" id="{6E3B9B42-1BD4-3F47-925B-293E75D67C1C}"/>
              </a:ext>
            </a:extLst>
          </p:cNvPr>
          <p:cNvPicPr>
            <a:picLocks noChangeAspect="1"/>
          </p:cNvPicPr>
          <p:nvPr/>
        </p:nvPicPr>
        <p:blipFill>
          <a:blip r:embed="rId2"/>
          <a:stretch>
            <a:fillRect/>
          </a:stretch>
        </p:blipFill>
        <p:spPr>
          <a:xfrm>
            <a:off x="1661886" y="2959100"/>
            <a:ext cx="2946400" cy="469900"/>
          </a:xfrm>
          <a:prstGeom prst="rect">
            <a:avLst/>
          </a:prstGeom>
        </p:spPr>
      </p:pic>
    </p:spTree>
    <p:extLst>
      <p:ext uri="{BB962C8B-B14F-4D97-AF65-F5344CB8AC3E}">
        <p14:creationId xmlns:p14="http://schemas.microsoft.com/office/powerpoint/2010/main" val="6874226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3836C677-E77D-F7F1-17DF-AC2E45B70129}"/>
              </a:ext>
            </a:extLst>
          </p:cNvPr>
          <p:cNvSpPr>
            <a:spLocks noGrp="1"/>
          </p:cNvSpPr>
          <p:nvPr>
            <p:ph idx="1"/>
          </p:nvPr>
        </p:nvSpPr>
        <p:spPr>
          <a:xfrm>
            <a:off x="417341" y="1316646"/>
            <a:ext cx="11357316" cy="1598383"/>
          </a:xfrm>
        </p:spPr>
        <p:txBody>
          <a:bodyPr/>
          <a:lstStyle/>
          <a:p>
            <a:r>
              <a:rPr lang="en-US" dirty="0"/>
              <a:t>Typical MPCD simulations require many particles with simple interactions</a:t>
            </a:r>
          </a:p>
          <a:p>
            <a:pPr lvl="1"/>
            <a:r>
              <a:rPr lang="en-US" sz="1800" dirty="0"/>
              <a:t>( 5 particles per cell ) x ( 1003 to 2003 cells ) = 5 to 40 million particles</a:t>
            </a:r>
          </a:p>
          <a:p>
            <a:r>
              <a:rPr lang="en-US" dirty="0"/>
              <a:t>MPCD readily lends itself to parallelization because of its particle- and cell-based nature.</a:t>
            </a:r>
          </a:p>
          <a:p>
            <a:r>
              <a:rPr lang="en-US" dirty="0"/>
              <a:t>Particle sorting improves performance without changing results (cache coherency).</a:t>
            </a:r>
          </a:p>
        </p:txBody>
      </p:sp>
      <p:sp>
        <p:nvSpPr>
          <p:cNvPr id="5" name="Slide Number Placeholder 4">
            <a:extLst>
              <a:ext uri="{FF2B5EF4-FFF2-40B4-BE49-F238E27FC236}">
                <a16:creationId xmlns:a16="http://schemas.microsoft.com/office/drawing/2014/main" id="{5B19E0FA-8087-E00B-7F74-54A508D273EF}"/>
              </a:ext>
            </a:extLst>
          </p:cNvPr>
          <p:cNvSpPr>
            <a:spLocks noGrp="1"/>
          </p:cNvSpPr>
          <p:nvPr>
            <p:ph type="sldNum" sz="quarter" idx="12"/>
          </p:nvPr>
        </p:nvSpPr>
        <p:spPr/>
        <p:txBody>
          <a:bodyPr/>
          <a:lstStyle/>
          <a:p>
            <a:fld id="{9564885F-477D-A14D-B2C1-5ECAF755F313}" type="slidenum">
              <a:rPr lang="en-US" smtClean="0"/>
              <a:pPr/>
              <a:t>9</a:t>
            </a:fld>
            <a:endParaRPr lang="en-US" spc="400" dirty="0"/>
          </a:p>
        </p:txBody>
      </p:sp>
      <p:sp>
        <p:nvSpPr>
          <p:cNvPr id="7" name="Title 6">
            <a:extLst>
              <a:ext uri="{FF2B5EF4-FFF2-40B4-BE49-F238E27FC236}">
                <a16:creationId xmlns:a16="http://schemas.microsoft.com/office/drawing/2014/main" id="{FE28733A-1CCF-120B-2EE3-EF57D2924764}"/>
              </a:ext>
            </a:extLst>
          </p:cNvPr>
          <p:cNvSpPr>
            <a:spLocks noGrp="1"/>
          </p:cNvSpPr>
          <p:nvPr>
            <p:ph type="title"/>
          </p:nvPr>
        </p:nvSpPr>
        <p:spPr/>
        <p:txBody>
          <a:bodyPr/>
          <a:lstStyle/>
          <a:p>
            <a:r>
              <a:rPr lang="en-US" dirty="0"/>
              <a:t>Practical implementation</a:t>
            </a:r>
          </a:p>
        </p:txBody>
      </p:sp>
      <p:pic>
        <p:nvPicPr>
          <p:cNvPr id="9" name="Picture 8" descr="decomposition.pdf">
            <a:extLst>
              <a:ext uri="{FF2B5EF4-FFF2-40B4-BE49-F238E27FC236}">
                <a16:creationId xmlns:a16="http://schemas.microsoft.com/office/drawing/2014/main" id="{96C1B6B7-DC64-C5E6-2A74-2A3E5E83A9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9393" y="3154044"/>
            <a:ext cx="2376902" cy="2376903"/>
          </a:xfrm>
          <a:prstGeom prst="rect">
            <a:avLst/>
          </a:prstGeom>
        </p:spPr>
      </p:pic>
      <p:sp>
        <p:nvSpPr>
          <p:cNvPr id="10" name="TextBox 9">
            <a:extLst>
              <a:ext uri="{FF2B5EF4-FFF2-40B4-BE49-F238E27FC236}">
                <a16:creationId xmlns:a16="http://schemas.microsoft.com/office/drawing/2014/main" id="{F0DE207C-A5A8-1BE9-9E05-F53F7C6177CF}"/>
              </a:ext>
            </a:extLst>
          </p:cNvPr>
          <p:cNvSpPr txBox="1"/>
          <p:nvPr/>
        </p:nvSpPr>
        <p:spPr>
          <a:xfrm>
            <a:off x="5213482" y="5535995"/>
            <a:ext cx="4208712" cy="866802"/>
          </a:xfrm>
          <a:prstGeom prst="rect">
            <a:avLst/>
          </a:prstGeom>
          <a:noFill/>
        </p:spPr>
        <p:txBody>
          <a:bodyPr wrap="square" rtlCol="0">
            <a:spAutoFit/>
          </a:bodyPr>
          <a:lstStyle/>
          <a:p>
            <a:pPr algn="ctr"/>
            <a:r>
              <a:rPr lang="en-US" b="1" dirty="0">
                <a:solidFill>
                  <a:srgbClr val="404040"/>
                </a:solidFill>
                <a:latin typeface="Avenir Next LT Pro" panose="020B0504020202020204" pitchFamily="34" charset="77"/>
                <a:cs typeface="Arial" panose="020B0604020202020204" pitchFamily="34" charset="0"/>
              </a:rPr>
              <a:t>domain decomposition</a:t>
            </a:r>
            <a:endParaRPr lang="en-US" dirty="0">
              <a:solidFill>
                <a:srgbClr val="404040"/>
              </a:solidFill>
              <a:latin typeface="Avenir Next LT Pro" panose="020B0504020202020204" pitchFamily="34" charset="77"/>
              <a:cs typeface="Arial" panose="020B0604020202020204" pitchFamily="34" charset="0"/>
            </a:endParaRPr>
          </a:p>
          <a:p>
            <a:pPr algn="ctr"/>
            <a:r>
              <a:rPr lang="en-US" dirty="0">
                <a:solidFill>
                  <a:srgbClr val="404040"/>
                </a:solidFill>
                <a:latin typeface="Avenir Next LT Pro" panose="020B0504020202020204" pitchFamily="34" charset="77"/>
                <a:cs typeface="Arial" panose="020B0604020202020204" pitchFamily="34" charset="0"/>
              </a:rPr>
              <a:t>(many nodes)</a:t>
            </a:r>
          </a:p>
        </p:txBody>
      </p:sp>
      <p:grpSp>
        <p:nvGrpSpPr>
          <p:cNvPr id="11" name="Group 10">
            <a:extLst>
              <a:ext uri="{FF2B5EF4-FFF2-40B4-BE49-F238E27FC236}">
                <a16:creationId xmlns:a16="http://schemas.microsoft.com/office/drawing/2014/main" id="{07318457-276E-8AC1-C4A8-21EED226BC06}"/>
              </a:ext>
            </a:extLst>
          </p:cNvPr>
          <p:cNvGrpSpPr/>
          <p:nvPr/>
        </p:nvGrpSpPr>
        <p:grpSpPr>
          <a:xfrm>
            <a:off x="2362753" y="3002218"/>
            <a:ext cx="3003680" cy="3154550"/>
            <a:chOff x="626933" y="1542159"/>
            <a:chExt cx="3653539" cy="3837051"/>
          </a:xfrm>
        </p:grpSpPr>
        <p:grpSp>
          <p:nvGrpSpPr>
            <p:cNvPr id="12" name="Group 11">
              <a:extLst>
                <a:ext uri="{FF2B5EF4-FFF2-40B4-BE49-F238E27FC236}">
                  <a16:creationId xmlns:a16="http://schemas.microsoft.com/office/drawing/2014/main" id="{3CCC84AE-5B41-96D4-773D-D320A8AAC0B5}"/>
                </a:ext>
              </a:extLst>
            </p:cNvPr>
            <p:cNvGrpSpPr/>
            <p:nvPr/>
          </p:nvGrpSpPr>
          <p:grpSpPr>
            <a:xfrm>
              <a:off x="626933" y="2050967"/>
              <a:ext cx="3649479" cy="457200"/>
              <a:chOff x="1258975" y="1850332"/>
              <a:chExt cx="3649479" cy="457200"/>
            </a:xfrm>
          </p:grpSpPr>
          <p:sp>
            <p:nvSpPr>
              <p:cNvPr id="44" name="Rectangle 43">
                <a:extLst>
                  <a:ext uri="{FF2B5EF4-FFF2-40B4-BE49-F238E27FC236}">
                    <a16:creationId xmlns:a16="http://schemas.microsoft.com/office/drawing/2014/main" id="{D9FF6F52-4053-91A9-0014-773A7A74A2EF}"/>
                  </a:ext>
                </a:extLst>
              </p:cNvPr>
              <p:cNvSpPr>
                <a:spLocks noChangeAspect="1"/>
              </p:cNvSpPr>
              <p:nvPr/>
            </p:nvSpPr>
            <p:spPr>
              <a:xfrm>
                <a:off x="1258975" y="1850332"/>
                <a:ext cx="457200" cy="457200"/>
              </a:xfrm>
              <a:prstGeom prst="rect">
                <a:avLst/>
              </a:prstGeom>
              <a:noFill/>
              <a:ln w="1905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rial" panose="020B0604020202020204" pitchFamily="34" charset="0"/>
                    <a:cs typeface="Arial" panose="020B0604020202020204" pitchFamily="34" charset="0"/>
                  </a:rPr>
                  <a:t>7</a:t>
                </a:r>
              </a:p>
            </p:txBody>
          </p:sp>
          <p:sp>
            <p:nvSpPr>
              <p:cNvPr id="45" name="Rectangle 44">
                <a:extLst>
                  <a:ext uri="{FF2B5EF4-FFF2-40B4-BE49-F238E27FC236}">
                    <a16:creationId xmlns:a16="http://schemas.microsoft.com/office/drawing/2014/main" id="{7A63E50E-9F93-9F8E-4ABC-3EB4693E34FB}"/>
                  </a:ext>
                </a:extLst>
              </p:cNvPr>
              <p:cNvSpPr>
                <a:spLocks noChangeAspect="1"/>
              </p:cNvSpPr>
              <p:nvPr/>
            </p:nvSpPr>
            <p:spPr>
              <a:xfrm>
                <a:off x="1716175" y="1850332"/>
                <a:ext cx="457200" cy="457200"/>
              </a:xfrm>
              <a:prstGeom prst="rect">
                <a:avLst/>
              </a:prstGeom>
              <a:noFill/>
              <a:ln w="1905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rial" panose="020B0604020202020204" pitchFamily="34" charset="0"/>
                    <a:cs typeface="Arial" panose="020B0604020202020204" pitchFamily="34" charset="0"/>
                  </a:rPr>
                  <a:t>3</a:t>
                </a:r>
              </a:p>
            </p:txBody>
          </p:sp>
          <p:sp>
            <p:nvSpPr>
              <p:cNvPr id="46" name="Rectangle 45">
                <a:extLst>
                  <a:ext uri="{FF2B5EF4-FFF2-40B4-BE49-F238E27FC236}">
                    <a16:creationId xmlns:a16="http://schemas.microsoft.com/office/drawing/2014/main" id="{CABD6BEB-B1AE-E157-67E0-60803C41AE17}"/>
                  </a:ext>
                </a:extLst>
              </p:cNvPr>
              <p:cNvSpPr>
                <a:spLocks noChangeAspect="1"/>
              </p:cNvSpPr>
              <p:nvPr/>
            </p:nvSpPr>
            <p:spPr>
              <a:xfrm>
                <a:off x="2173375" y="1850332"/>
                <a:ext cx="457200" cy="457200"/>
              </a:xfrm>
              <a:prstGeom prst="rect">
                <a:avLst/>
              </a:prstGeom>
              <a:noFill/>
              <a:ln w="1905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rial" panose="020B0604020202020204" pitchFamily="34" charset="0"/>
                    <a:cs typeface="Arial" panose="020B0604020202020204" pitchFamily="34" charset="0"/>
                  </a:rPr>
                  <a:t>2</a:t>
                </a:r>
              </a:p>
            </p:txBody>
          </p:sp>
          <p:sp>
            <p:nvSpPr>
              <p:cNvPr id="47" name="Rectangle 46">
                <a:extLst>
                  <a:ext uri="{FF2B5EF4-FFF2-40B4-BE49-F238E27FC236}">
                    <a16:creationId xmlns:a16="http://schemas.microsoft.com/office/drawing/2014/main" id="{F2A952B2-0CC7-CA94-9F62-340EE9EFFA0B}"/>
                  </a:ext>
                </a:extLst>
              </p:cNvPr>
              <p:cNvSpPr>
                <a:spLocks noChangeAspect="1"/>
              </p:cNvSpPr>
              <p:nvPr/>
            </p:nvSpPr>
            <p:spPr>
              <a:xfrm>
                <a:off x="2630575" y="1850332"/>
                <a:ext cx="457200" cy="457200"/>
              </a:xfrm>
              <a:prstGeom prst="rect">
                <a:avLst/>
              </a:prstGeom>
              <a:noFill/>
              <a:ln w="1905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rial" panose="020B0604020202020204" pitchFamily="34" charset="0"/>
                    <a:cs typeface="Arial" panose="020B0604020202020204" pitchFamily="34" charset="0"/>
                  </a:rPr>
                  <a:t>9</a:t>
                </a:r>
              </a:p>
            </p:txBody>
          </p:sp>
          <p:sp>
            <p:nvSpPr>
              <p:cNvPr id="48" name="Rectangle 47">
                <a:extLst>
                  <a:ext uri="{FF2B5EF4-FFF2-40B4-BE49-F238E27FC236}">
                    <a16:creationId xmlns:a16="http://schemas.microsoft.com/office/drawing/2014/main" id="{D70AF1E9-77A3-E8DA-5398-1D8DAEBB09D4}"/>
                  </a:ext>
                </a:extLst>
              </p:cNvPr>
              <p:cNvSpPr>
                <a:spLocks noChangeAspect="1"/>
              </p:cNvSpPr>
              <p:nvPr/>
            </p:nvSpPr>
            <p:spPr>
              <a:xfrm>
                <a:off x="3087775" y="1850332"/>
                <a:ext cx="457200" cy="457200"/>
              </a:xfrm>
              <a:prstGeom prst="rect">
                <a:avLst/>
              </a:prstGeom>
              <a:noFill/>
              <a:ln w="1905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rial" panose="020B0604020202020204" pitchFamily="34" charset="0"/>
                    <a:cs typeface="Arial" panose="020B0604020202020204" pitchFamily="34" charset="0"/>
                  </a:rPr>
                  <a:t>6</a:t>
                </a:r>
              </a:p>
            </p:txBody>
          </p:sp>
          <p:sp>
            <p:nvSpPr>
              <p:cNvPr id="49" name="Rectangle 48">
                <a:extLst>
                  <a:ext uri="{FF2B5EF4-FFF2-40B4-BE49-F238E27FC236}">
                    <a16:creationId xmlns:a16="http://schemas.microsoft.com/office/drawing/2014/main" id="{BB83B1E0-2D47-FB1A-6BEE-5E194B230657}"/>
                  </a:ext>
                </a:extLst>
              </p:cNvPr>
              <p:cNvSpPr>
                <a:spLocks noChangeAspect="1"/>
              </p:cNvSpPr>
              <p:nvPr/>
            </p:nvSpPr>
            <p:spPr>
              <a:xfrm>
                <a:off x="3544975" y="1850332"/>
                <a:ext cx="457200" cy="457200"/>
              </a:xfrm>
              <a:prstGeom prst="rect">
                <a:avLst/>
              </a:prstGeom>
              <a:noFill/>
              <a:ln w="1905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00"/>
                    </a:solidFill>
                    <a:latin typeface="Arial" panose="020B0604020202020204" pitchFamily="34" charset="0"/>
                    <a:cs typeface="Arial" panose="020B0604020202020204" pitchFamily="34" charset="0"/>
                  </a:rPr>
                  <a:t>4</a:t>
                </a:r>
              </a:p>
            </p:txBody>
          </p:sp>
          <p:sp>
            <p:nvSpPr>
              <p:cNvPr id="50" name="Rectangle 49">
                <a:extLst>
                  <a:ext uri="{FF2B5EF4-FFF2-40B4-BE49-F238E27FC236}">
                    <a16:creationId xmlns:a16="http://schemas.microsoft.com/office/drawing/2014/main" id="{D361DA66-B2C3-1078-737E-35A2347068DE}"/>
                  </a:ext>
                </a:extLst>
              </p:cNvPr>
              <p:cNvSpPr>
                <a:spLocks noChangeAspect="1"/>
              </p:cNvSpPr>
              <p:nvPr/>
            </p:nvSpPr>
            <p:spPr>
              <a:xfrm>
                <a:off x="4002175" y="1850332"/>
                <a:ext cx="457200" cy="457200"/>
              </a:xfrm>
              <a:prstGeom prst="rect">
                <a:avLst/>
              </a:prstGeom>
              <a:noFill/>
              <a:ln w="1905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solidFill>
                    <a:srgbClr val="000000"/>
                  </a:solidFill>
                  <a:latin typeface="Arial" panose="020B0604020202020204" pitchFamily="34" charset="0"/>
                  <a:cs typeface="Arial" panose="020B0604020202020204" pitchFamily="34" charset="0"/>
                </a:endParaRPr>
              </a:p>
            </p:txBody>
          </p:sp>
          <p:sp>
            <p:nvSpPr>
              <p:cNvPr id="51" name="Rectangle 50">
                <a:extLst>
                  <a:ext uri="{FF2B5EF4-FFF2-40B4-BE49-F238E27FC236}">
                    <a16:creationId xmlns:a16="http://schemas.microsoft.com/office/drawing/2014/main" id="{F54B69B7-7D94-DDFC-B8A0-5D75E74EB6A8}"/>
                  </a:ext>
                </a:extLst>
              </p:cNvPr>
              <p:cNvSpPr>
                <a:spLocks noChangeAspect="1"/>
              </p:cNvSpPr>
              <p:nvPr/>
            </p:nvSpPr>
            <p:spPr>
              <a:xfrm>
                <a:off x="4451254" y="1850332"/>
                <a:ext cx="457200" cy="457200"/>
              </a:xfrm>
              <a:prstGeom prst="rect">
                <a:avLst/>
              </a:prstGeom>
              <a:noFill/>
              <a:ln w="1905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solidFill>
                    <a:srgbClr val="000000"/>
                  </a:solidFill>
                  <a:latin typeface="Arial" panose="020B0604020202020204" pitchFamily="34" charset="0"/>
                  <a:cs typeface="Arial" panose="020B0604020202020204" pitchFamily="34" charset="0"/>
                </a:endParaRPr>
              </a:p>
            </p:txBody>
          </p:sp>
        </p:grpSp>
        <p:grpSp>
          <p:nvGrpSpPr>
            <p:cNvPr id="13" name="Group 12">
              <a:extLst>
                <a:ext uri="{FF2B5EF4-FFF2-40B4-BE49-F238E27FC236}">
                  <a16:creationId xmlns:a16="http://schemas.microsoft.com/office/drawing/2014/main" id="{7154FECF-B5F8-4F37-6A93-F1CF093CD189}"/>
                </a:ext>
              </a:extLst>
            </p:cNvPr>
            <p:cNvGrpSpPr/>
            <p:nvPr/>
          </p:nvGrpSpPr>
          <p:grpSpPr>
            <a:xfrm>
              <a:off x="630993" y="2614910"/>
              <a:ext cx="3649479" cy="457200"/>
              <a:chOff x="1258975" y="1850332"/>
              <a:chExt cx="3649479" cy="457200"/>
            </a:xfrm>
          </p:grpSpPr>
          <p:sp>
            <p:nvSpPr>
              <p:cNvPr id="36" name="Rectangle 35">
                <a:extLst>
                  <a:ext uri="{FF2B5EF4-FFF2-40B4-BE49-F238E27FC236}">
                    <a16:creationId xmlns:a16="http://schemas.microsoft.com/office/drawing/2014/main" id="{ABFD4FEE-E103-EDFF-BE95-F589281CEB78}"/>
                  </a:ext>
                </a:extLst>
              </p:cNvPr>
              <p:cNvSpPr>
                <a:spLocks noChangeAspect="1"/>
              </p:cNvSpPr>
              <p:nvPr/>
            </p:nvSpPr>
            <p:spPr>
              <a:xfrm>
                <a:off x="1258975" y="1850332"/>
                <a:ext cx="457200" cy="457200"/>
              </a:xfrm>
              <a:prstGeom prst="rect">
                <a:avLst/>
              </a:prstGeom>
              <a:noFill/>
              <a:ln w="190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F0000"/>
                    </a:solidFill>
                    <a:latin typeface="Arial" panose="020B0604020202020204" pitchFamily="34" charset="0"/>
                    <a:cs typeface="Arial" panose="020B0604020202020204" pitchFamily="34" charset="0"/>
                  </a:rPr>
                  <a:t>7</a:t>
                </a:r>
              </a:p>
            </p:txBody>
          </p:sp>
          <p:sp>
            <p:nvSpPr>
              <p:cNvPr id="37" name="Rectangle 36">
                <a:extLst>
                  <a:ext uri="{FF2B5EF4-FFF2-40B4-BE49-F238E27FC236}">
                    <a16:creationId xmlns:a16="http://schemas.microsoft.com/office/drawing/2014/main" id="{6526B02C-2589-769A-936F-E3A1299BE27B}"/>
                  </a:ext>
                </a:extLst>
              </p:cNvPr>
              <p:cNvSpPr>
                <a:spLocks noChangeAspect="1"/>
              </p:cNvSpPr>
              <p:nvPr/>
            </p:nvSpPr>
            <p:spPr>
              <a:xfrm>
                <a:off x="1716175" y="1850332"/>
                <a:ext cx="457200" cy="457200"/>
              </a:xfrm>
              <a:prstGeom prst="rect">
                <a:avLst/>
              </a:prstGeom>
              <a:noFill/>
              <a:ln w="19050">
                <a:solidFill>
                  <a:srgbClr val="F26B1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26B1B"/>
                    </a:solidFill>
                    <a:latin typeface="Arial" panose="020B0604020202020204" pitchFamily="34" charset="0"/>
                    <a:cs typeface="Arial" panose="020B0604020202020204" pitchFamily="34" charset="0"/>
                  </a:rPr>
                  <a:t>3</a:t>
                </a:r>
              </a:p>
            </p:txBody>
          </p:sp>
          <p:sp>
            <p:nvSpPr>
              <p:cNvPr id="38" name="Rectangle 37">
                <a:extLst>
                  <a:ext uri="{FF2B5EF4-FFF2-40B4-BE49-F238E27FC236}">
                    <a16:creationId xmlns:a16="http://schemas.microsoft.com/office/drawing/2014/main" id="{ED9BED80-A4EA-DBBF-198C-AE38EE03AF58}"/>
                  </a:ext>
                </a:extLst>
              </p:cNvPr>
              <p:cNvSpPr>
                <a:spLocks noChangeAspect="1"/>
              </p:cNvSpPr>
              <p:nvPr/>
            </p:nvSpPr>
            <p:spPr>
              <a:xfrm>
                <a:off x="2173375" y="1850332"/>
                <a:ext cx="457200" cy="457200"/>
              </a:xfrm>
              <a:prstGeom prst="rect">
                <a:avLst/>
              </a:prstGeom>
              <a:noFill/>
              <a:ln w="19050">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8000"/>
                    </a:solidFill>
                    <a:latin typeface="Arial" panose="020B0604020202020204" pitchFamily="34" charset="0"/>
                    <a:cs typeface="Arial" panose="020B0604020202020204" pitchFamily="34" charset="0"/>
                  </a:rPr>
                  <a:t>2</a:t>
                </a:r>
              </a:p>
            </p:txBody>
          </p:sp>
          <p:sp>
            <p:nvSpPr>
              <p:cNvPr id="39" name="Rectangle 38">
                <a:extLst>
                  <a:ext uri="{FF2B5EF4-FFF2-40B4-BE49-F238E27FC236}">
                    <a16:creationId xmlns:a16="http://schemas.microsoft.com/office/drawing/2014/main" id="{1C780111-D11A-44E2-C8F7-CF230F80372B}"/>
                  </a:ext>
                </a:extLst>
              </p:cNvPr>
              <p:cNvSpPr>
                <a:spLocks noChangeAspect="1"/>
              </p:cNvSpPr>
              <p:nvPr/>
            </p:nvSpPr>
            <p:spPr>
              <a:xfrm>
                <a:off x="2630575" y="1850332"/>
                <a:ext cx="457200" cy="457200"/>
              </a:xfrm>
              <a:prstGeom prst="rect">
                <a:avLst/>
              </a:prstGeom>
              <a:noFill/>
              <a:ln w="19050">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FF"/>
                    </a:solidFill>
                    <a:latin typeface="Arial" panose="020B0604020202020204" pitchFamily="34" charset="0"/>
                    <a:cs typeface="Arial" panose="020B0604020202020204" pitchFamily="34" charset="0"/>
                  </a:rPr>
                  <a:t>9</a:t>
                </a:r>
              </a:p>
            </p:txBody>
          </p:sp>
          <p:sp>
            <p:nvSpPr>
              <p:cNvPr id="40" name="Rectangle 39">
                <a:extLst>
                  <a:ext uri="{FF2B5EF4-FFF2-40B4-BE49-F238E27FC236}">
                    <a16:creationId xmlns:a16="http://schemas.microsoft.com/office/drawing/2014/main" id="{7C5BFB83-61B0-45FE-B1D1-A5D4C3DEC8C2}"/>
                  </a:ext>
                </a:extLst>
              </p:cNvPr>
              <p:cNvSpPr>
                <a:spLocks noChangeAspect="1"/>
              </p:cNvSpPr>
              <p:nvPr/>
            </p:nvSpPr>
            <p:spPr>
              <a:xfrm>
                <a:off x="3087775" y="1850332"/>
                <a:ext cx="457200" cy="457200"/>
              </a:xfrm>
              <a:prstGeom prst="rect">
                <a:avLst/>
              </a:prstGeom>
              <a:noFill/>
              <a:ln w="190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F0000"/>
                    </a:solidFill>
                    <a:latin typeface="Arial" panose="020B0604020202020204" pitchFamily="34" charset="0"/>
                    <a:cs typeface="Arial" panose="020B0604020202020204" pitchFamily="34" charset="0"/>
                  </a:rPr>
                  <a:t>6</a:t>
                </a:r>
              </a:p>
            </p:txBody>
          </p:sp>
          <p:sp>
            <p:nvSpPr>
              <p:cNvPr id="41" name="Rectangle 40">
                <a:extLst>
                  <a:ext uri="{FF2B5EF4-FFF2-40B4-BE49-F238E27FC236}">
                    <a16:creationId xmlns:a16="http://schemas.microsoft.com/office/drawing/2014/main" id="{F43D416A-11B9-A688-231D-B80F46CA8E39}"/>
                  </a:ext>
                </a:extLst>
              </p:cNvPr>
              <p:cNvSpPr>
                <a:spLocks noChangeAspect="1"/>
              </p:cNvSpPr>
              <p:nvPr/>
            </p:nvSpPr>
            <p:spPr>
              <a:xfrm>
                <a:off x="3544975" y="1850332"/>
                <a:ext cx="457200" cy="457200"/>
              </a:xfrm>
              <a:prstGeom prst="rect">
                <a:avLst/>
              </a:prstGeom>
              <a:noFill/>
              <a:ln w="19050">
                <a:solidFill>
                  <a:srgbClr val="F26B1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26B1B"/>
                    </a:solidFill>
                    <a:latin typeface="Arial" panose="020B0604020202020204" pitchFamily="34" charset="0"/>
                    <a:cs typeface="Arial" panose="020B0604020202020204" pitchFamily="34" charset="0"/>
                  </a:rPr>
                  <a:t>4</a:t>
                </a:r>
              </a:p>
            </p:txBody>
          </p:sp>
          <p:sp>
            <p:nvSpPr>
              <p:cNvPr id="42" name="Rectangle 41">
                <a:extLst>
                  <a:ext uri="{FF2B5EF4-FFF2-40B4-BE49-F238E27FC236}">
                    <a16:creationId xmlns:a16="http://schemas.microsoft.com/office/drawing/2014/main" id="{ED06E6E6-37CE-9F42-109E-AFA47D25CBB2}"/>
                  </a:ext>
                </a:extLst>
              </p:cNvPr>
              <p:cNvSpPr>
                <a:spLocks noChangeAspect="1"/>
              </p:cNvSpPr>
              <p:nvPr/>
            </p:nvSpPr>
            <p:spPr>
              <a:xfrm>
                <a:off x="4002175" y="1850332"/>
                <a:ext cx="457200" cy="457200"/>
              </a:xfrm>
              <a:prstGeom prst="rect">
                <a:avLst/>
              </a:prstGeom>
              <a:noFill/>
              <a:ln w="19050">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solidFill>
                    <a:srgbClr val="008000"/>
                  </a:solidFill>
                  <a:latin typeface="Arial" panose="020B0604020202020204" pitchFamily="34" charset="0"/>
                  <a:cs typeface="Arial" panose="020B0604020202020204" pitchFamily="34" charset="0"/>
                </a:endParaRPr>
              </a:p>
            </p:txBody>
          </p:sp>
          <p:sp>
            <p:nvSpPr>
              <p:cNvPr id="43" name="Rectangle 42">
                <a:extLst>
                  <a:ext uri="{FF2B5EF4-FFF2-40B4-BE49-F238E27FC236}">
                    <a16:creationId xmlns:a16="http://schemas.microsoft.com/office/drawing/2014/main" id="{878E0563-2DD1-7010-DEC7-3A39EE5B3A16}"/>
                  </a:ext>
                </a:extLst>
              </p:cNvPr>
              <p:cNvSpPr>
                <a:spLocks noChangeAspect="1"/>
              </p:cNvSpPr>
              <p:nvPr/>
            </p:nvSpPr>
            <p:spPr>
              <a:xfrm>
                <a:off x="4451254" y="1850332"/>
                <a:ext cx="457200" cy="457200"/>
              </a:xfrm>
              <a:prstGeom prst="rect">
                <a:avLst/>
              </a:prstGeom>
              <a:noFill/>
              <a:ln w="19050">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solidFill>
                    <a:srgbClr val="0000FF"/>
                  </a:solidFill>
                  <a:latin typeface="Arial" panose="020B0604020202020204" pitchFamily="34" charset="0"/>
                  <a:cs typeface="Arial" panose="020B0604020202020204" pitchFamily="34" charset="0"/>
                </a:endParaRPr>
              </a:p>
            </p:txBody>
          </p:sp>
        </p:grpSp>
        <p:grpSp>
          <p:nvGrpSpPr>
            <p:cNvPr id="14" name="Group 13">
              <a:extLst>
                <a:ext uri="{FF2B5EF4-FFF2-40B4-BE49-F238E27FC236}">
                  <a16:creationId xmlns:a16="http://schemas.microsoft.com/office/drawing/2014/main" id="{DA61E11E-0A60-677F-ED8B-E7A7BED58362}"/>
                </a:ext>
              </a:extLst>
            </p:cNvPr>
            <p:cNvGrpSpPr/>
            <p:nvPr/>
          </p:nvGrpSpPr>
          <p:grpSpPr>
            <a:xfrm>
              <a:off x="626933" y="3082965"/>
              <a:ext cx="1840980" cy="962187"/>
              <a:chOff x="887753" y="2833485"/>
              <a:chExt cx="1840980" cy="962187"/>
            </a:xfrm>
          </p:grpSpPr>
          <p:grpSp>
            <p:nvGrpSpPr>
              <p:cNvPr id="27" name="Group 26">
                <a:extLst>
                  <a:ext uri="{FF2B5EF4-FFF2-40B4-BE49-F238E27FC236}">
                    <a16:creationId xmlns:a16="http://schemas.microsoft.com/office/drawing/2014/main" id="{B17043FE-07B5-05DB-4A63-16960A2AABA3}"/>
                  </a:ext>
                </a:extLst>
              </p:cNvPr>
              <p:cNvGrpSpPr/>
              <p:nvPr/>
            </p:nvGrpSpPr>
            <p:grpSpPr>
              <a:xfrm>
                <a:off x="1078190" y="2833485"/>
                <a:ext cx="1486112" cy="508808"/>
                <a:chOff x="1449412" y="2882330"/>
                <a:chExt cx="1486112" cy="508808"/>
              </a:xfrm>
            </p:grpSpPr>
            <p:sp>
              <p:nvSpPr>
                <p:cNvPr id="32" name="Freeform 31">
                  <a:extLst>
                    <a:ext uri="{FF2B5EF4-FFF2-40B4-BE49-F238E27FC236}">
                      <a16:creationId xmlns:a16="http://schemas.microsoft.com/office/drawing/2014/main" id="{4553F995-EFC1-0243-CC8C-D11366CD4DBC}"/>
                    </a:ext>
                  </a:extLst>
                </p:cNvPr>
                <p:cNvSpPr/>
                <p:nvPr/>
              </p:nvSpPr>
              <p:spPr>
                <a:xfrm>
                  <a:off x="1449412" y="2882330"/>
                  <a:ext cx="147449" cy="508808"/>
                </a:xfrm>
                <a:custGeom>
                  <a:avLst/>
                  <a:gdLst>
                    <a:gd name="connsiteX0" fmla="*/ 77337 w 147449"/>
                    <a:gd name="connsiteY0" fmla="*/ 0 h 624559"/>
                    <a:gd name="connsiteX1" fmla="*/ 77337 w 147449"/>
                    <a:gd name="connsiteY1" fmla="*/ 215126 h 624559"/>
                    <a:gd name="connsiteX2" fmla="*/ 999 w 147449"/>
                    <a:gd name="connsiteY2" fmla="*/ 270642 h 624559"/>
                    <a:gd name="connsiteX3" fmla="*/ 139795 w 147449"/>
                    <a:gd name="connsiteY3" fmla="*/ 326158 h 624559"/>
                    <a:gd name="connsiteX4" fmla="*/ 999 w 147449"/>
                    <a:gd name="connsiteY4" fmla="*/ 381675 h 624559"/>
                    <a:gd name="connsiteX5" fmla="*/ 146734 w 147449"/>
                    <a:gd name="connsiteY5" fmla="*/ 444131 h 624559"/>
                    <a:gd name="connsiteX6" fmla="*/ 56517 w 147449"/>
                    <a:gd name="connsiteY6" fmla="*/ 499647 h 624559"/>
                    <a:gd name="connsiteX7" fmla="*/ 49578 w 147449"/>
                    <a:gd name="connsiteY7" fmla="*/ 624559 h 62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49" h="624559">
                      <a:moveTo>
                        <a:pt x="77337" y="0"/>
                      </a:moveTo>
                      <a:cubicBezTo>
                        <a:pt x="83698" y="85009"/>
                        <a:pt x="90060" y="170019"/>
                        <a:pt x="77337" y="215126"/>
                      </a:cubicBezTo>
                      <a:cubicBezTo>
                        <a:pt x="64614" y="260233"/>
                        <a:pt x="-9411" y="252137"/>
                        <a:pt x="999" y="270642"/>
                      </a:cubicBezTo>
                      <a:cubicBezTo>
                        <a:pt x="11409" y="289147"/>
                        <a:pt x="139795" y="307653"/>
                        <a:pt x="139795" y="326158"/>
                      </a:cubicBezTo>
                      <a:cubicBezTo>
                        <a:pt x="139795" y="344663"/>
                        <a:pt x="-157" y="362013"/>
                        <a:pt x="999" y="381675"/>
                      </a:cubicBezTo>
                      <a:cubicBezTo>
                        <a:pt x="2155" y="401337"/>
                        <a:pt x="137481" y="424469"/>
                        <a:pt x="146734" y="444131"/>
                      </a:cubicBezTo>
                      <a:cubicBezTo>
                        <a:pt x="155987" y="463793"/>
                        <a:pt x="72710" y="469576"/>
                        <a:pt x="56517" y="499647"/>
                      </a:cubicBezTo>
                      <a:cubicBezTo>
                        <a:pt x="40324" y="529718"/>
                        <a:pt x="49578" y="624559"/>
                        <a:pt x="49578" y="624559"/>
                      </a:cubicBezTo>
                    </a:path>
                  </a:pathLst>
                </a:custGeom>
                <a:ln>
                  <a:solidFill>
                    <a:srgbClr val="008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latin typeface="Arial" panose="020B0604020202020204" pitchFamily="34" charset="0"/>
                    <a:cs typeface="Arial" panose="020B0604020202020204" pitchFamily="34" charset="0"/>
                  </a:endParaRPr>
                </a:p>
              </p:txBody>
            </p:sp>
            <p:sp>
              <p:nvSpPr>
                <p:cNvPr id="33" name="Freeform 32">
                  <a:extLst>
                    <a:ext uri="{FF2B5EF4-FFF2-40B4-BE49-F238E27FC236}">
                      <a16:creationId xmlns:a16="http://schemas.microsoft.com/office/drawing/2014/main" id="{F3509730-308D-E9F4-94E6-21ECA101E070}"/>
                    </a:ext>
                  </a:extLst>
                </p:cNvPr>
                <p:cNvSpPr/>
                <p:nvPr/>
              </p:nvSpPr>
              <p:spPr>
                <a:xfrm>
                  <a:off x="1905111" y="2882330"/>
                  <a:ext cx="147449" cy="504987"/>
                </a:xfrm>
                <a:custGeom>
                  <a:avLst/>
                  <a:gdLst>
                    <a:gd name="connsiteX0" fmla="*/ 77337 w 147449"/>
                    <a:gd name="connsiteY0" fmla="*/ 0 h 624559"/>
                    <a:gd name="connsiteX1" fmla="*/ 77337 w 147449"/>
                    <a:gd name="connsiteY1" fmla="*/ 215126 h 624559"/>
                    <a:gd name="connsiteX2" fmla="*/ 999 w 147449"/>
                    <a:gd name="connsiteY2" fmla="*/ 270642 h 624559"/>
                    <a:gd name="connsiteX3" fmla="*/ 139795 w 147449"/>
                    <a:gd name="connsiteY3" fmla="*/ 326158 h 624559"/>
                    <a:gd name="connsiteX4" fmla="*/ 999 w 147449"/>
                    <a:gd name="connsiteY4" fmla="*/ 381675 h 624559"/>
                    <a:gd name="connsiteX5" fmla="*/ 146734 w 147449"/>
                    <a:gd name="connsiteY5" fmla="*/ 444131 h 624559"/>
                    <a:gd name="connsiteX6" fmla="*/ 56517 w 147449"/>
                    <a:gd name="connsiteY6" fmla="*/ 499647 h 624559"/>
                    <a:gd name="connsiteX7" fmla="*/ 49578 w 147449"/>
                    <a:gd name="connsiteY7" fmla="*/ 624559 h 62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49" h="624559">
                      <a:moveTo>
                        <a:pt x="77337" y="0"/>
                      </a:moveTo>
                      <a:cubicBezTo>
                        <a:pt x="83698" y="85009"/>
                        <a:pt x="90060" y="170019"/>
                        <a:pt x="77337" y="215126"/>
                      </a:cubicBezTo>
                      <a:cubicBezTo>
                        <a:pt x="64614" y="260233"/>
                        <a:pt x="-9411" y="252137"/>
                        <a:pt x="999" y="270642"/>
                      </a:cubicBezTo>
                      <a:cubicBezTo>
                        <a:pt x="11409" y="289147"/>
                        <a:pt x="139795" y="307653"/>
                        <a:pt x="139795" y="326158"/>
                      </a:cubicBezTo>
                      <a:cubicBezTo>
                        <a:pt x="139795" y="344663"/>
                        <a:pt x="-157" y="362013"/>
                        <a:pt x="999" y="381675"/>
                      </a:cubicBezTo>
                      <a:cubicBezTo>
                        <a:pt x="2155" y="401337"/>
                        <a:pt x="137481" y="424469"/>
                        <a:pt x="146734" y="444131"/>
                      </a:cubicBezTo>
                      <a:cubicBezTo>
                        <a:pt x="155987" y="463793"/>
                        <a:pt x="72710" y="469576"/>
                        <a:pt x="56517" y="499647"/>
                      </a:cubicBezTo>
                      <a:cubicBezTo>
                        <a:pt x="40324" y="529718"/>
                        <a:pt x="49578" y="624559"/>
                        <a:pt x="49578" y="624559"/>
                      </a:cubicBezTo>
                    </a:path>
                  </a:pathLst>
                </a:custGeom>
                <a:ln>
                  <a:solidFill>
                    <a:srgbClr val="008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latin typeface="Arial" panose="020B0604020202020204" pitchFamily="34" charset="0"/>
                    <a:cs typeface="Arial" panose="020B0604020202020204" pitchFamily="34" charset="0"/>
                  </a:endParaRPr>
                </a:p>
              </p:txBody>
            </p:sp>
            <p:sp>
              <p:nvSpPr>
                <p:cNvPr id="34" name="Freeform 33">
                  <a:extLst>
                    <a:ext uri="{FF2B5EF4-FFF2-40B4-BE49-F238E27FC236}">
                      <a16:creationId xmlns:a16="http://schemas.microsoft.com/office/drawing/2014/main" id="{F87688F9-1EEE-673C-1799-6050F540EC97}"/>
                    </a:ext>
                  </a:extLst>
                </p:cNvPr>
                <p:cNvSpPr/>
                <p:nvPr/>
              </p:nvSpPr>
              <p:spPr>
                <a:xfrm>
                  <a:off x="2351332" y="2882330"/>
                  <a:ext cx="147449" cy="504987"/>
                </a:xfrm>
                <a:custGeom>
                  <a:avLst/>
                  <a:gdLst>
                    <a:gd name="connsiteX0" fmla="*/ 77337 w 147449"/>
                    <a:gd name="connsiteY0" fmla="*/ 0 h 624559"/>
                    <a:gd name="connsiteX1" fmla="*/ 77337 w 147449"/>
                    <a:gd name="connsiteY1" fmla="*/ 215126 h 624559"/>
                    <a:gd name="connsiteX2" fmla="*/ 999 w 147449"/>
                    <a:gd name="connsiteY2" fmla="*/ 270642 h 624559"/>
                    <a:gd name="connsiteX3" fmla="*/ 139795 w 147449"/>
                    <a:gd name="connsiteY3" fmla="*/ 326158 h 624559"/>
                    <a:gd name="connsiteX4" fmla="*/ 999 w 147449"/>
                    <a:gd name="connsiteY4" fmla="*/ 381675 h 624559"/>
                    <a:gd name="connsiteX5" fmla="*/ 146734 w 147449"/>
                    <a:gd name="connsiteY5" fmla="*/ 444131 h 624559"/>
                    <a:gd name="connsiteX6" fmla="*/ 56517 w 147449"/>
                    <a:gd name="connsiteY6" fmla="*/ 499647 h 624559"/>
                    <a:gd name="connsiteX7" fmla="*/ 49578 w 147449"/>
                    <a:gd name="connsiteY7" fmla="*/ 624559 h 62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49" h="624559">
                      <a:moveTo>
                        <a:pt x="77337" y="0"/>
                      </a:moveTo>
                      <a:cubicBezTo>
                        <a:pt x="83698" y="85009"/>
                        <a:pt x="90060" y="170019"/>
                        <a:pt x="77337" y="215126"/>
                      </a:cubicBezTo>
                      <a:cubicBezTo>
                        <a:pt x="64614" y="260233"/>
                        <a:pt x="-9411" y="252137"/>
                        <a:pt x="999" y="270642"/>
                      </a:cubicBezTo>
                      <a:cubicBezTo>
                        <a:pt x="11409" y="289147"/>
                        <a:pt x="139795" y="307653"/>
                        <a:pt x="139795" y="326158"/>
                      </a:cubicBezTo>
                      <a:cubicBezTo>
                        <a:pt x="139795" y="344663"/>
                        <a:pt x="-157" y="362013"/>
                        <a:pt x="999" y="381675"/>
                      </a:cubicBezTo>
                      <a:cubicBezTo>
                        <a:pt x="2155" y="401337"/>
                        <a:pt x="137481" y="424469"/>
                        <a:pt x="146734" y="444131"/>
                      </a:cubicBezTo>
                      <a:cubicBezTo>
                        <a:pt x="155987" y="463793"/>
                        <a:pt x="72710" y="469576"/>
                        <a:pt x="56517" y="499647"/>
                      </a:cubicBezTo>
                      <a:cubicBezTo>
                        <a:pt x="40324" y="529718"/>
                        <a:pt x="49578" y="624559"/>
                        <a:pt x="49578" y="624559"/>
                      </a:cubicBezTo>
                    </a:path>
                  </a:pathLst>
                </a:custGeom>
                <a:ln>
                  <a:solidFill>
                    <a:srgbClr val="008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latin typeface="Arial" panose="020B0604020202020204" pitchFamily="34" charset="0"/>
                    <a:cs typeface="Arial" panose="020B0604020202020204" pitchFamily="34" charset="0"/>
                  </a:endParaRPr>
                </a:p>
              </p:txBody>
            </p:sp>
            <p:sp>
              <p:nvSpPr>
                <p:cNvPr id="35" name="Freeform 34">
                  <a:extLst>
                    <a:ext uri="{FF2B5EF4-FFF2-40B4-BE49-F238E27FC236}">
                      <a16:creationId xmlns:a16="http://schemas.microsoft.com/office/drawing/2014/main" id="{600CE30B-785E-79F4-4C2A-339D2835F449}"/>
                    </a:ext>
                  </a:extLst>
                </p:cNvPr>
                <p:cNvSpPr/>
                <p:nvPr/>
              </p:nvSpPr>
              <p:spPr>
                <a:xfrm>
                  <a:off x="2788075" y="2882330"/>
                  <a:ext cx="147449" cy="504987"/>
                </a:xfrm>
                <a:custGeom>
                  <a:avLst/>
                  <a:gdLst>
                    <a:gd name="connsiteX0" fmla="*/ 77337 w 147449"/>
                    <a:gd name="connsiteY0" fmla="*/ 0 h 624559"/>
                    <a:gd name="connsiteX1" fmla="*/ 77337 w 147449"/>
                    <a:gd name="connsiteY1" fmla="*/ 215126 h 624559"/>
                    <a:gd name="connsiteX2" fmla="*/ 999 w 147449"/>
                    <a:gd name="connsiteY2" fmla="*/ 270642 h 624559"/>
                    <a:gd name="connsiteX3" fmla="*/ 139795 w 147449"/>
                    <a:gd name="connsiteY3" fmla="*/ 326158 h 624559"/>
                    <a:gd name="connsiteX4" fmla="*/ 999 w 147449"/>
                    <a:gd name="connsiteY4" fmla="*/ 381675 h 624559"/>
                    <a:gd name="connsiteX5" fmla="*/ 146734 w 147449"/>
                    <a:gd name="connsiteY5" fmla="*/ 444131 h 624559"/>
                    <a:gd name="connsiteX6" fmla="*/ 56517 w 147449"/>
                    <a:gd name="connsiteY6" fmla="*/ 499647 h 624559"/>
                    <a:gd name="connsiteX7" fmla="*/ 49578 w 147449"/>
                    <a:gd name="connsiteY7" fmla="*/ 624559 h 62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49" h="624559">
                      <a:moveTo>
                        <a:pt x="77337" y="0"/>
                      </a:moveTo>
                      <a:cubicBezTo>
                        <a:pt x="83698" y="85009"/>
                        <a:pt x="90060" y="170019"/>
                        <a:pt x="77337" y="215126"/>
                      </a:cubicBezTo>
                      <a:cubicBezTo>
                        <a:pt x="64614" y="260233"/>
                        <a:pt x="-9411" y="252137"/>
                        <a:pt x="999" y="270642"/>
                      </a:cubicBezTo>
                      <a:cubicBezTo>
                        <a:pt x="11409" y="289147"/>
                        <a:pt x="139795" y="307653"/>
                        <a:pt x="139795" y="326158"/>
                      </a:cubicBezTo>
                      <a:cubicBezTo>
                        <a:pt x="139795" y="344663"/>
                        <a:pt x="-157" y="362013"/>
                        <a:pt x="999" y="381675"/>
                      </a:cubicBezTo>
                      <a:cubicBezTo>
                        <a:pt x="2155" y="401337"/>
                        <a:pt x="137481" y="424469"/>
                        <a:pt x="146734" y="444131"/>
                      </a:cubicBezTo>
                      <a:cubicBezTo>
                        <a:pt x="155987" y="463793"/>
                        <a:pt x="72710" y="469576"/>
                        <a:pt x="56517" y="499647"/>
                      </a:cubicBezTo>
                      <a:cubicBezTo>
                        <a:pt x="40324" y="529718"/>
                        <a:pt x="49578" y="624559"/>
                        <a:pt x="49578" y="624559"/>
                      </a:cubicBezTo>
                    </a:path>
                  </a:pathLst>
                </a:custGeom>
                <a:ln>
                  <a:solidFill>
                    <a:srgbClr val="008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latin typeface="Arial" panose="020B0604020202020204" pitchFamily="34" charset="0"/>
                    <a:cs typeface="Arial" panose="020B0604020202020204" pitchFamily="34" charset="0"/>
                  </a:endParaRPr>
                </a:p>
              </p:txBody>
            </p:sp>
          </p:grpSp>
          <p:sp>
            <p:nvSpPr>
              <p:cNvPr id="28" name="Oval 27">
                <a:extLst>
                  <a:ext uri="{FF2B5EF4-FFF2-40B4-BE49-F238E27FC236}">
                    <a16:creationId xmlns:a16="http://schemas.microsoft.com/office/drawing/2014/main" id="{7A865D32-EF52-EEAE-3E70-ACFBAD86D8BA}"/>
                  </a:ext>
                </a:extLst>
              </p:cNvPr>
              <p:cNvSpPr>
                <a:spLocks noChangeAspect="1"/>
              </p:cNvSpPr>
              <p:nvPr/>
            </p:nvSpPr>
            <p:spPr>
              <a:xfrm>
                <a:off x="887753" y="3338472"/>
                <a:ext cx="457200" cy="457200"/>
              </a:xfrm>
              <a:prstGeom prst="ellipse">
                <a:avLst/>
              </a:prstGeom>
              <a:noFill/>
              <a:ln w="190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F0000"/>
                    </a:solidFill>
                    <a:latin typeface="Arial" panose="020B0604020202020204" pitchFamily="34" charset="0"/>
                    <a:cs typeface="Arial" panose="020B0604020202020204" pitchFamily="34" charset="0"/>
                  </a:rPr>
                  <a:t>2</a:t>
                </a:r>
              </a:p>
            </p:txBody>
          </p:sp>
          <p:sp>
            <p:nvSpPr>
              <p:cNvPr id="29" name="Oval 28">
                <a:extLst>
                  <a:ext uri="{FF2B5EF4-FFF2-40B4-BE49-F238E27FC236}">
                    <a16:creationId xmlns:a16="http://schemas.microsoft.com/office/drawing/2014/main" id="{DFB7C32B-F527-EACF-EF8B-A1C2CC693F88}"/>
                  </a:ext>
                </a:extLst>
              </p:cNvPr>
              <p:cNvSpPr>
                <a:spLocks noChangeAspect="1"/>
              </p:cNvSpPr>
              <p:nvPr/>
            </p:nvSpPr>
            <p:spPr>
              <a:xfrm>
                <a:off x="1349013" y="3338472"/>
                <a:ext cx="457200" cy="457200"/>
              </a:xfrm>
              <a:prstGeom prst="ellipse">
                <a:avLst/>
              </a:prstGeom>
              <a:noFill/>
              <a:ln w="19050">
                <a:solidFill>
                  <a:srgbClr val="F26B1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26B1B"/>
                    </a:solidFill>
                    <a:latin typeface="Arial" panose="020B0604020202020204" pitchFamily="34" charset="0"/>
                    <a:cs typeface="Arial" panose="020B0604020202020204" pitchFamily="34" charset="0"/>
                  </a:rPr>
                  <a:t>2</a:t>
                </a:r>
              </a:p>
            </p:txBody>
          </p:sp>
          <p:sp>
            <p:nvSpPr>
              <p:cNvPr id="30" name="Oval 29">
                <a:extLst>
                  <a:ext uri="{FF2B5EF4-FFF2-40B4-BE49-F238E27FC236}">
                    <a16:creationId xmlns:a16="http://schemas.microsoft.com/office/drawing/2014/main" id="{DC238EE7-9F7A-9B5A-E3BD-D2060AE3F3D6}"/>
                  </a:ext>
                </a:extLst>
              </p:cNvPr>
              <p:cNvSpPr>
                <a:spLocks noChangeAspect="1"/>
              </p:cNvSpPr>
              <p:nvPr/>
            </p:nvSpPr>
            <p:spPr>
              <a:xfrm>
                <a:off x="1810273" y="3338472"/>
                <a:ext cx="457200" cy="457200"/>
              </a:xfrm>
              <a:prstGeom prst="ellipse">
                <a:avLst/>
              </a:prstGeom>
              <a:noFill/>
              <a:ln w="19050">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8000"/>
                    </a:solidFill>
                    <a:latin typeface="Arial" panose="020B0604020202020204" pitchFamily="34" charset="0"/>
                    <a:cs typeface="Arial" panose="020B0604020202020204" pitchFamily="34" charset="0"/>
                  </a:rPr>
                  <a:t>1</a:t>
                </a:r>
              </a:p>
            </p:txBody>
          </p:sp>
          <p:sp>
            <p:nvSpPr>
              <p:cNvPr id="31" name="Oval 30">
                <a:extLst>
                  <a:ext uri="{FF2B5EF4-FFF2-40B4-BE49-F238E27FC236}">
                    <a16:creationId xmlns:a16="http://schemas.microsoft.com/office/drawing/2014/main" id="{1577FC8F-6874-A865-5A81-24F15DA3C4FB}"/>
                  </a:ext>
                </a:extLst>
              </p:cNvPr>
              <p:cNvSpPr>
                <a:spLocks noChangeAspect="1"/>
              </p:cNvSpPr>
              <p:nvPr/>
            </p:nvSpPr>
            <p:spPr>
              <a:xfrm>
                <a:off x="2271533" y="3338472"/>
                <a:ext cx="457200" cy="457200"/>
              </a:xfrm>
              <a:prstGeom prst="ellipse">
                <a:avLst/>
              </a:prstGeom>
              <a:noFill/>
              <a:ln w="19050">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0000FF"/>
                    </a:solidFill>
                    <a:latin typeface="Arial" panose="020B0604020202020204" pitchFamily="34" charset="0"/>
                    <a:cs typeface="Arial" panose="020B0604020202020204" pitchFamily="34" charset="0"/>
                  </a:rPr>
                  <a:t>1</a:t>
                </a:r>
              </a:p>
            </p:txBody>
          </p:sp>
        </p:grpSp>
        <p:grpSp>
          <p:nvGrpSpPr>
            <p:cNvPr id="15" name="Group 14">
              <a:extLst>
                <a:ext uri="{FF2B5EF4-FFF2-40B4-BE49-F238E27FC236}">
                  <a16:creationId xmlns:a16="http://schemas.microsoft.com/office/drawing/2014/main" id="{6F7A7F4D-AF55-263E-878D-7F277C28582F}"/>
                </a:ext>
              </a:extLst>
            </p:cNvPr>
            <p:cNvGrpSpPr/>
            <p:nvPr/>
          </p:nvGrpSpPr>
          <p:grpSpPr>
            <a:xfrm>
              <a:off x="817370" y="1542159"/>
              <a:ext cx="1486112" cy="508808"/>
              <a:chOff x="1449412" y="1341524"/>
              <a:chExt cx="1486112" cy="508808"/>
            </a:xfrm>
          </p:grpSpPr>
          <p:sp>
            <p:nvSpPr>
              <p:cNvPr id="23" name="Freeform 22">
                <a:extLst>
                  <a:ext uri="{FF2B5EF4-FFF2-40B4-BE49-F238E27FC236}">
                    <a16:creationId xmlns:a16="http://schemas.microsoft.com/office/drawing/2014/main" id="{ECE500DE-FFC2-F52A-39E4-863360DD2ABA}"/>
                  </a:ext>
                </a:extLst>
              </p:cNvPr>
              <p:cNvSpPr/>
              <p:nvPr/>
            </p:nvSpPr>
            <p:spPr>
              <a:xfrm>
                <a:off x="1449412" y="1341524"/>
                <a:ext cx="147449" cy="508808"/>
              </a:xfrm>
              <a:custGeom>
                <a:avLst/>
                <a:gdLst>
                  <a:gd name="connsiteX0" fmla="*/ 77337 w 147449"/>
                  <a:gd name="connsiteY0" fmla="*/ 0 h 624559"/>
                  <a:gd name="connsiteX1" fmla="*/ 77337 w 147449"/>
                  <a:gd name="connsiteY1" fmla="*/ 215126 h 624559"/>
                  <a:gd name="connsiteX2" fmla="*/ 999 w 147449"/>
                  <a:gd name="connsiteY2" fmla="*/ 270642 h 624559"/>
                  <a:gd name="connsiteX3" fmla="*/ 139795 w 147449"/>
                  <a:gd name="connsiteY3" fmla="*/ 326158 h 624559"/>
                  <a:gd name="connsiteX4" fmla="*/ 999 w 147449"/>
                  <a:gd name="connsiteY4" fmla="*/ 381675 h 624559"/>
                  <a:gd name="connsiteX5" fmla="*/ 146734 w 147449"/>
                  <a:gd name="connsiteY5" fmla="*/ 444131 h 624559"/>
                  <a:gd name="connsiteX6" fmla="*/ 56517 w 147449"/>
                  <a:gd name="connsiteY6" fmla="*/ 499647 h 624559"/>
                  <a:gd name="connsiteX7" fmla="*/ 49578 w 147449"/>
                  <a:gd name="connsiteY7" fmla="*/ 624559 h 62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49" h="624559">
                    <a:moveTo>
                      <a:pt x="77337" y="0"/>
                    </a:moveTo>
                    <a:cubicBezTo>
                      <a:pt x="83698" y="85009"/>
                      <a:pt x="90060" y="170019"/>
                      <a:pt x="77337" y="215126"/>
                    </a:cubicBezTo>
                    <a:cubicBezTo>
                      <a:pt x="64614" y="260233"/>
                      <a:pt x="-9411" y="252137"/>
                      <a:pt x="999" y="270642"/>
                    </a:cubicBezTo>
                    <a:cubicBezTo>
                      <a:pt x="11409" y="289147"/>
                      <a:pt x="139795" y="307653"/>
                      <a:pt x="139795" y="326158"/>
                    </a:cubicBezTo>
                    <a:cubicBezTo>
                      <a:pt x="139795" y="344663"/>
                      <a:pt x="-157" y="362013"/>
                      <a:pt x="999" y="381675"/>
                    </a:cubicBezTo>
                    <a:cubicBezTo>
                      <a:pt x="2155" y="401337"/>
                      <a:pt x="137481" y="424469"/>
                      <a:pt x="146734" y="444131"/>
                    </a:cubicBezTo>
                    <a:cubicBezTo>
                      <a:pt x="155987" y="463793"/>
                      <a:pt x="72710" y="469576"/>
                      <a:pt x="56517" y="499647"/>
                    </a:cubicBezTo>
                    <a:cubicBezTo>
                      <a:pt x="40324" y="529718"/>
                      <a:pt x="49578" y="624559"/>
                      <a:pt x="49578" y="624559"/>
                    </a:cubicBezTo>
                  </a:path>
                </a:pathLst>
              </a:custGeom>
              <a:ln>
                <a:solidFill>
                  <a:srgbClr val="008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latin typeface="Arial" panose="020B0604020202020204" pitchFamily="34" charset="0"/>
                  <a:cs typeface="Arial" panose="020B0604020202020204" pitchFamily="34" charset="0"/>
                </a:endParaRPr>
              </a:p>
            </p:txBody>
          </p:sp>
          <p:sp>
            <p:nvSpPr>
              <p:cNvPr id="24" name="Freeform 23">
                <a:extLst>
                  <a:ext uri="{FF2B5EF4-FFF2-40B4-BE49-F238E27FC236}">
                    <a16:creationId xmlns:a16="http://schemas.microsoft.com/office/drawing/2014/main" id="{BD8439EC-F548-AF1D-9DE6-22201C7583E2}"/>
                  </a:ext>
                </a:extLst>
              </p:cNvPr>
              <p:cNvSpPr/>
              <p:nvPr/>
            </p:nvSpPr>
            <p:spPr>
              <a:xfrm>
                <a:off x="1905111" y="1341524"/>
                <a:ext cx="147449" cy="504987"/>
              </a:xfrm>
              <a:custGeom>
                <a:avLst/>
                <a:gdLst>
                  <a:gd name="connsiteX0" fmla="*/ 77337 w 147449"/>
                  <a:gd name="connsiteY0" fmla="*/ 0 h 624559"/>
                  <a:gd name="connsiteX1" fmla="*/ 77337 w 147449"/>
                  <a:gd name="connsiteY1" fmla="*/ 215126 h 624559"/>
                  <a:gd name="connsiteX2" fmla="*/ 999 w 147449"/>
                  <a:gd name="connsiteY2" fmla="*/ 270642 h 624559"/>
                  <a:gd name="connsiteX3" fmla="*/ 139795 w 147449"/>
                  <a:gd name="connsiteY3" fmla="*/ 326158 h 624559"/>
                  <a:gd name="connsiteX4" fmla="*/ 999 w 147449"/>
                  <a:gd name="connsiteY4" fmla="*/ 381675 h 624559"/>
                  <a:gd name="connsiteX5" fmla="*/ 146734 w 147449"/>
                  <a:gd name="connsiteY5" fmla="*/ 444131 h 624559"/>
                  <a:gd name="connsiteX6" fmla="*/ 56517 w 147449"/>
                  <a:gd name="connsiteY6" fmla="*/ 499647 h 624559"/>
                  <a:gd name="connsiteX7" fmla="*/ 49578 w 147449"/>
                  <a:gd name="connsiteY7" fmla="*/ 624559 h 62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49" h="624559">
                    <a:moveTo>
                      <a:pt x="77337" y="0"/>
                    </a:moveTo>
                    <a:cubicBezTo>
                      <a:pt x="83698" y="85009"/>
                      <a:pt x="90060" y="170019"/>
                      <a:pt x="77337" y="215126"/>
                    </a:cubicBezTo>
                    <a:cubicBezTo>
                      <a:pt x="64614" y="260233"/>
                      <a:pt x="-9411" y="252137"/>
                      <a:pt x="999" y="270642"/>
                    </a:cubicBezTo>
                    <a:cubicBezTo>
                      <a:pt x="11409" y="289147"/>
                      <a:pt x="139795" y="307653"/>
                      <a:pt x="139795" y="326158"/>
                    </a:cubicBezTo>
                    <a:cubicBezTo>
                      <a:pt x="139795" y="344663"/>
                      <a:pt x="-157" y="362013"/>
                      <a:pt x="999" y="381675"/>
                    </a:cubicBezTo>
                    <a:cubicBezTo>
                      <a:pt x="2155" y="401337"/>
                      <a:pt x="137481" y="424469"/>
                      <a:pt x="146734" y="444131"/>
                    </a:cubicBezTo>
                    <a:cubicBezTo>
                      <a:pt x="155987" y="463793"/>
                      <a:pt x="72710" y="469576"/>
                      <a:pt x="56517" y="499647"/>
                    </a:cubicBezTo>
                    <a:cubicBezTo>
                      <a:pt x="40324" y="529718"/>
                      <a:pt x="49578" y="624559"/>
                      <a:pt x="49578" y="624559"/>
                    </a:cubicBezTo>
                  </a:path>
                </a:pathLst>
              </a:custGeom>
              <a:ln>
                <a:solidFill>
                  <a:srgbClr val="008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latin typeface="Arial" panose="020B0604020202020204" pitchFamily="34" charset="0"/>
                  <a:cs typeface="Arial" panose="020B0604020202020204" pitchFamily="34" charset="0"/>
                </a:endParaRPr>
              </a:p>
            </p:txBody>
          </p:sp>
          <p:sp>
            <p:nvSpPr>
              <p:cNvPr id="25" name="Freeform 24">
                <a:extLst>
                  <a:ext uri="{FF2B5EF4-FFF2-40B4-BE49-F238E27FC236}">
                    <a16:creationId xmlns:a16="http://schemas.microsoft.com/office/drawing/2014/main" id="{F9E67D88-283E-E171-69A3-CC97B82E6221}"/>
                  </a:ext>
                </a:extLst>
              </p:cNvPr>
              <p:cNvSpPr/>
              <p:nvPr/>
            </p:nvSpPr>
            <p:spPr>
              <a:xfrm>
                <a:off x="2351332" y="1341524"/>
                <a:ext cx="147449" cy="504987"/>
              </a:xfrm>
              <a:custGeom>
                <a:avLst/>
                <a:gdLst>
                  <a:gd name="connsiteX0" fmla="*/ 77337 w 147449"/>
                  <a:gd name="connsiteY0" fmla="*/ 0 h 624559"/>
                  <a:gd name="connsiteX1" fmla="*/ 77337 w 147449"/>
                  <a:gd name="connsiteY1" fmla="*/ 215126 h 624559"/>
                  <a:gd name="connsiteX2" fmla="*/ 999 w 147449"/>
                  <a:gd name="connsiteY2" fmla="*/ 270642 h 624559"/>
                  <a:gd name="connsiteX3" fmla="*/ 139795 w 147449"/>
                  <a:gd name="connsiteY3" fmla="*/ 326158 h 624559"/>
                  <a:gd name="connsiteX4" fmla="*/ 999 w 147449"/>
                  <a:gd name="connsiteY4" fmla="*/ 381675 h 624559"/>
                  <a:gd name="connsiteX5" fmla="*/ 146734 w 147449"/>
                  <a:gd name="connsiteY5" fmla="*/ 444131 h 624559"/>
                  <a:gd name="connsiteX6" fmla="*/ 56517 w 147449"/>
                  <a:gd name="connsiteY6" fmla="*/ 499647 h 624559"/>
                  <a:gd name="connsiteX7" fmla="*/ 49578 w 147449"/>
                  <a:gd name="connsiteY7" fmla="*/ 624559 h 62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49" h="624559">
                    <a:moveTo>
                      <a:pt x="77337" y="0"/>
                    </a:moveTo>
                    <a:cubicBezTo>
                      <a:pt x="83698" y="85009"/>
                      <a:pt x="90060" y="170019"/>
                      <a:pt x="77337" y="215126"/>
                    </a:cubicBezTo>
                    <a:cubicBezTo>
                      <a:pt x="64614" y="260233"/>
                      <a:pt x="-9411" y="252137"/>
                      <a:pt x="999" y="270642"/>
                    </a:cubicBezTo>
                    <a:cubicBezTo>
                      <a:pt x="11409" y="289147"/>
                      <a:pt x="139795" y="307653"/>
                      <a:pt x="139795" y="326158"/>
                    </a:cubicBezTo>
                    <a:cubicBezTo>
                      <a:pt x="139795" y="344663"/>
                      <a:pt x="-157" y="362013"/>
                      <a:pt x="999" y="381675"/>
                    </a:cubicBezTo>
                    <a:cubicBezTo>
                      <a:pt x="2155" y="401337"/>
                      <a:pt x="137481" y="424469"/>
                      <a:pt x="146734" y="444131"/>
                    </a:cubicBezTo>
                    <a:cubicBezTo>
                      <a:pt x="155987" y="463793"/>
                      <a:pt x="72710" y="469576"/>
                      <a:pt x="56517" y="499647"/>
                    </a:cubicBezTo>
                    <a:cubicBezTo>
                      <a:pt x="40324" y="529718"/>
                      <a:pt x="49578" y="624559"/>
                      <a:pt x="49578" y="624559"/>
                    </a:cubicBezTo>
                  </a:path>
                </a:pathLst>
              </a:custGeom>
              <a:ln>
                <a:solidFill>
                  <a:srgbClr val="008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latin typeface="Arial" panose="020B0604020202020204" pitchFamily="34" charset="0"/>
                  <a:cs typeface="Arial" panose="020B0604020202020204" pitchFamily="34" charset="0"/>
                </a:endParaRPr>
              </a:p>
            </p:txBody>
          </p:sp>
          <p:sp>
            <p:nvSpPr>
              <p:cNvPr id="26" name="Freeform 25">
                <a:extLst>
                  <a:ext uri="{FF2B5EF4-FFF2-40B4-BE49-F238E27FC236}">
                    <a16:creationId xmlns:a16="http://schemas.microsoft.com/office/drawing/2014/main" id="{67DD8EB5-0AFE-4C45-BBCF-AD79209A09FF}"/>
                  </a:ext>
                </a:extLst>
              </p:cNvPr>
              <p:cNvSpPr/>
              <p:nvPr/>
            </p:nvSpPr>
            <p:spPr>
              <a:xfrm>
                <a:off x="2788075" y="1341524"/>
                <a:ext cx="147449" cy="504987"/>
              </a:xfrm>
              <a:custGeom>
                <a:avLst/>
                <a:gdLst>
                  <a:gd name="connsiteX0" fmla="*/ 77337 w 147449"/>
                  <a:gd name="connsiteY0" fmla="*/ 0 h 624559"/>
                  <a:gd name="connsiteX1" fmla="*/ 77337 w 147449"/>
                  <a:gd name="connsiteY1" fmla="*/ 215126 h 624559"/>
                  <a:gd name="connsiteX2" fmla="*/ 999 w 147449"/>
                  <a:gd name="connsiteY2" fmla="*/ 270642 h 624559"/>
                  <a:gd name="connsiteX3" fmla="*/ 139795 w 147449"/>
                  <a:gd name="connsiteY3" fmla="*/ 326158 h 624559"/>
                  <a:gd name="connsiteX4" fmla="*/ 999 w 147449"/>
                  <a:gd name="connsiteY4" fmla="*/ 381675 h 624559"/>
                  <a:gd name="connsiteX5" fmla="*/ 146734 w 147449"/>
                  <a:gd name="connsiteY5" fmla="*/ 444131 h 624559"/>
                  <a:gd name="connsiteX6" fmla="*/ 56517 w 147449"/>
                  <a:gd name="connsiteY6" fmla="*/ 499647 h 624559"/>
                  <a:gd name="connsiteX7" fmla="*/ 49578 w 147449"/>
                  <a:gd name="connsiteY7" fmla="*/ 624559 h 62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49" h="624559">
                    <a:moveTo>
                      <a:pt x="77337" y="0"/>
                    </a:moveTo>
                    <a:cubicBezTo>
                      <a:pt x="83698" y="85009"/>
                      <a:pt x="90060" y="170019"/>
                      <a:pt x="77337" y="215126"/>
                    </a:cubicBezTo>
                    <a:cubicBezTo>
                      <a:pt x="64614" y="260233"/>
                      <a:pt x="-9411" y="252137"/>
                      <a:pt x="999" y="270642"/>
                    </a:cubicBezTo>
                    <a:cubicBezTo>
                      <a:pt x="11409" y="289147"/>
                      <a:pt x="139795" y="307653"/>
                      <a:pt x="139795" y="326158"/>
                    </a:cubicBezTo>
                    <a:cubicBezTo>
                      <a:pt x="139795" y="344663"/>
                      <a:pt x="-157" y="362013"/>
                      <a:pt x="999" y="381675"/>
                    </a:cubicBezTo>
                    <a:cubicBezTo>
                      <a:pt x="2155" y="401337"/>
                      <a:pt x="137481" y="424469"/>
                      <a:pt x="146734" y="444131"/>
                    </a:cubicBezTo>
                    <a:cubicBezTo>
                      <a:pt x="155987" y="463793"/>
                      <a:pt x="72710" y="469576"/>
                      <a:pt x="56517" y="499647"/>
                    </a:cubicBezTo>
                    <a:cubicBezTo>
                      <a:pt x="40324" y="529718"/>
                      <a:pt x="49578" y="624559"/>
                      <a:pt x="49578" y="624559"/>
                    </a:cubicBezTo>
                  </a:path>
                </a:pathLst>
              </a:custGeom>
              <a:ln>
                <a:solidFill>
                  <a:srgbClr val="008000"/>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462B8D8F-1C7E-F901-1D3C-B82A425B8420}"/>
                </a:ext>
              </a:extLst>
            </p:cNvPr>
            <p:cNvGrpSpPr/>
            <p:nvPr/>
          </p:nvGrpSpPr>
          <p:grpSpPr>
            <a:xfrm>
              <a:off x="630993" y="4045152"/>
              <a:ext cx="1606291" cy="1334058"/>
              <a:chOff x="891813" y="3795672"/>
              <a:chExt cx="1606291" cy="1334058"/>
            </a:xfrm>
          </p:grpSpPr>
          <p:cxnSp>
            <p:nvCxnSpPr>
              <p:cNvPr id="17" name="Straight Arrow Connector 16">
                <a:extLst>
                  <a:ext uri="{FF2B5EF4-FFF2-40B4-BE49-F238E27FC236}">
                    <a16:creationId xmlns:a16="http://schemas.microsoft.com/office/drawing/2014/main" id="{C730B69A-B79B-6365-B8FD-624BA56AD13C}"/>
                  </a:ext>
                </a:extLst>
              </p:cNvPr>
              <p:cNvCxnSpPr/>
              <p:nvPr/>
            </p:nvCxnSpPr>
            <p:spPr>
              <a:xfrm flipH="1">
                <a:off x="1078190" y="3795672"/>
                <a:ext cx="946610" cy="165975"/>
              </a:xfrm>
              <a:prstGeom prst="straightConnector1">
                <a:avLst/>
              </a:prstGeom>
              <a:ln>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1A94EFAA-86F5-D2D1-6521-29E2FB21268E}"/>
                  </a:ext>
                </a:extLst>
              </p:cNvPr>
              <p:cNvCxnSpPr/>
              <p:nvPr/>
            </p:nvCxnSpPr>
            <p:spPr>
              <a:xfrm flipH="1">
                <a:off x="1533889" y="3795672"/>
                <a:ext cx="964215" cy="165975"/>
              </a:xfrm>
              <a:prstGeom prst="straightConnector1">
                <a:avLst/>
              </a:prstGeom>
              <a:ln>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19" name="Oval 18">
                <a:extLst>
                  <a:ext uri="{FF2B5EF4-FFF2-40B4-BE49-F238E27FC236}">
                    <a16:creationId xmlns:a16="http://schemas.microsoft.com/office/drawing/2014/main" id="{A799B966-84E0-563B-7E80-46CA8C872F17}"/>
                  </a:ext>
                </a:extLst>
              </p:cNvPr>
              <p:cNvSpPr>
                <a:spLocks noChangeAspect="1"/>
              </p:cNvSpPr>
              <p:nvPr/>
            </p:nvSpPr>
            <p:spPr>
              <a:xfrm>
                <a:off x="891813" y="4019084"/>
                <a:ext cx="457200" cy="457200"/>
              </a:xfrm>
              <a:prstGeom prst="ellipse">
                <a:avLst/>
              </a:prstGeom>
              <a:noFill/>
              <a:ln w="190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F0000"/>
                    </a:solidFill>
                    <a:latin typeface="Arial" panose="020B0604020202020204" pitchFamily="34" charset="0"/>
                    <a:cs typeface="Arial" panose="020B0604020202020204" pitchFamily="34" charset="0"/>
                  </a:rPr>
                  <a:t>3</a:t>
                </a:r>
              </a:p>
            </p:txBody>
          </p:sp>
          <p:sp>
            <p:nvSpPr>
              <p:cNvPr id="20" name="Oval 19">
                <a:extLst>
                  <a:ext uri="{FF2B5EF4-FFF2-40B4-BE49-F238E27FC236}">
                    <a16:creationId xmlns:a16="http://schemas.microsoft.com/office/drawing/2014/main" id="{B230E26B-E76C-2BE8-4C55-F026813F7C82}"/>
                  </a:ext>
                </a:extLst>
              </p:cNvPr>
              <p:cNvSpPr>
                <a:spLocks noChangeAspect="1"/>
              </p:cNvSpPr>
              <p:nvPr/>
            </p:nvSpPr>
            <p:spPr>
              <a:xfrm>
                <a:off x="1353073" y="4019084"/>
                <a:ext cx="457200" cy="457200"/>
              </a:xfrm>
              <a:prstGeom prst="ellipse">
                <a:avLst/>
              </a:prstGeom>
              <a:noFill/>
              <a:ln w="19050">
                <a:solidFill>
                  <a:srgbClr val="F26B1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26B1B"/>
                    </a:solidFill>
                    <a:latin typeface="Arial" panose="020B0604020202020204" pitchFamily="34" charset="0"/>
                    <a:cs typeface="Arial" panose="020B0604020202020204" pitchFamily="34" charset="0"/>
                  </a:rPr>
                  <a:t>3</a:t>
                </a:r>
              </a:p>
            </p:txBody>
          </p:sp>
          <p:sp>
            <p:nvSpPr>
              <p:cNvPr id="21" name="Oval 20">
                <a:extLst>
                  <a:ext uri="{FF2B5EF4-FFF2-40B4-BE49-F238E27FC236}">
                    <a16:creationId xmlns:a16="http://schemas.microsoft.com/office/drawing/2014/main" id="{0C8D463F-ED14-0243-F872-048FC105B4C5}"/>
                  </a:ext>
                </a:extLst>
              </p:cNvPr>
              <p:cNvSpPr>
                <a:spLocks noChangeAspect="1"/>
              </p:cNvSpPr>
              <p:nvPr/>
            </p:nvSpPr>
            <p:spPr>
              <a:xfrm>
                <a:off x="891813" y="4672530"/>
                <a:ext cx="457200" cy="457200"/>
              </a:xfrm>
              <a:prstGeom prst="ellipse">
                <a:avLst/>
              </a:prstGeom>
              <a:noFill/>
              <a:ln w="190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FF0000"/>
                    </a:solidFill>
                    <a:latin typeface="Arial" panose="020B0604020202020204" pitchFamily="34" charset="0"/>
                    <a:cs typeface="Arial" panose="020B0604020202020204" pitchFamily="34" charset="0"/>
                  </a:rPr>
                  <a:t>6</a:t>
                </a:r>
              </a:p>
            </p:txBody>
          </p:sp>
          <p:cxnSp>
            <p:nvCxnSpPr>
              <p:cNvPr id="22" name="Straight Arrow Connector 21">
                <a:extLst>
                  <a:ext uri="{FF2B5EF4-FFF2-40B4-BE49-F238E27FC236}">
                    <a16:creationId xmlns:a16="http://schemas.microsoft.com/office/drawing/2014/main" id="{96FA88BD-6649-6009-DCC6-0649939888D2}"/>
                  </a:ext>
                </a:extLst>
              </p:cNvPr>
              <p:cNvCxnSpPr/>
              <p:nvPr/>
            </p:nvCxnSpPr>
            <p:spPr>
              <a:xfrm flipH="1">
                <a:off x="1078190" y="4476284"/>
                <a:ext cx="491148" cy="165975"/>
              </a:xfrm>
              <a:prstGeom prst="straightConnector1">
                <a:avLst/>
              </a:prstGeom>
              <a:ln>
                <a:solidFill>
                  <a:schemeClr val="tx1"/>
                </a:solidFill>
                <a:tailEnd type="triangle" w="lg" len="med"/>
              </a:ln>
              <a:effectLst/>
            </p:spPr>
            <p:style>
              <a:lnRef idx="2">
                <a:schemeClr val="accent1"/>
              </a:lnRef>
              <a:fillRef idx="0">
                <a:schemeClr val="accent1"/>
              </a:fillRef>
              <a:effectRef idx="1">
                <a:schemeClr val="accent1"/>
              </a:effectRef>
              <a:fontRef idx="minor">
                <a:schemeClr val="tx1"/>
              </a:fontRef>
            </p:style>
          </p:cxnSp>
        </p:grpSp>
      </p:grpSp>
      <p:sp>
        <p:nvSpPr>
          <p:cNvPr id="52" name="TextBox 51">
            <a:extLst>
              <a:ext uri="{FF2B5EF4-FFF2-40B4-BE49-F238E27FC236}">
                <a16:creationId xmlns:a16="http://schemas.microsoft.com/office/drawing/2014/main" id="{9165A367-CA16-BAA4-F89B-4C22BA5D9853}"/>
              </a:ext>
            </a:extLst>
          </p:cNvPr>
          <p:cNvSpPr txBox="1"/>
          <p:nvPr/>
        </p:nvSpPr>
        <p:spPr>
          <a:xfrm>
            <a:off x="2005340" y="5523073"/>
            <a:ext cx="4208712" cy="866802"/>
          </a:xfrm>
          <a:prstGeom prst="rect">
            <a:avLst/>
          </a:prstGeom>
          <a:noFill/>
        </p:spPr>
        <p:txBody>
          <a:bodyPr wrap="square" rtlCol="0">
            <a:spAutoFit/>
          </a:bodyPr>
          <a:lstStyle/>
          <a:p>
            <a:pPr algn="ctr"/>
            <a:r>
              <a:rPr lang="en-US" b="1" dirty="0">
                <a:solidFill>
                  <a:srgbClr val="404040"/>
                </a:solidFill>
                <a:latin typeface="Avenir Next LT Pro" panose="020B0504020202020204" pitchFamily="34" charset="77"/>
                <a:cs typeface="Arial" panose="020B0604020202020204" pitchFamily="34" charset="0"/>
              </a:rPr>
              <a:t>threading</a:t>
            </a:r>
            <a:endParaRPr lang="en-US" dirty="0">
              <a:solidFill>
                <a:srgbClr val="404040"/>
              </a:solidFill>
              <a:latin typeface="Avenir Next LT Pro" panose="020B0504020202020204" pitchFamily="34" charset="77"/>
              <a:cs typeface="Arial" panose="020B0604020202020204" pitchFamily="34" charset="0"/>
            </a:endParaRPr>
          </a:p>
          <a:p>
            <a:pPr algn="ctr"/>
            <a:r>
              <a:rPr lang="en-US" dirty="0">
                <a:solidFill>
                  <a:srgbClr val="404040"/>
                </a:solidFill>
                <a:latin typeface="Avenir Next LT Pro" panose="020B0504020202020204" pitchFamily="34" charset="77"/>
                <a:cs typeface="Arial" panose="020B0604020202020204" pitchFamily="34" charset="0"/>
              </a:rPr>
              <a:t>(GPUs)</a:t>
            </a:r>
          </a:p>
        </p:txBody>
      </p:sp>
    </p:spTree>
    <p:extLst>
      <p:ext uri="{BB962C8B-B14F-4D97-AF65-F5344CB8AC3E}">
        <p14:creationId xmlns:p14="http://schemas.microsoft.com/office/powerpoint/2010/main" val="1419144274"/>
      </p:ext>
    </p:extLst>
  </p:cSld>
  <p:clrMapOvr>
    <a:masterClrMapping/>
  </p:clrMapOvr>
</p:sld>
</file>

<file path=ppt/theme/theme1.xml><?xml version="1.0" encoding="utf-8"?>
<a:theme xmlns:a="http://schemas.openxmlformats.org/drawingml/2006/main" name="1_AU_2023">
  <a:themeElements>
    <a:clrScheme name="AU 2023">
      <a:dk1>
        <a:srgbClr val="485970"/>
      </a:dk1>
      <a:lt1>
        <a:srgbClr val="0B2341"/>
      </a:lt1>
      <a:dk2>
        <a:srgbClr val="B6BDC6"/>
      </a:dk2>
      <a:lt2>
        <a:srgbClr val="8591A0"/>
      </a:lt2>
      <a:accent1>
        <a:srgbClr val="DFE2E6"/>
      </a:accent1>
      <a:accent2>
        <a:srgbClr val="E86100"/>
      </a:accent2>
      <a:accent3>
        <a:srgbClr val="CC4E0B"/>
      </a:accent3>
      <a:accent4>
        <a:srgbClr val="DA5806"/>
      </a:accent4>
      <a:accent5>
        <a:srgbClr val="F0873B"/>
      </a:accent5>
      <a:accent6>
        <a:srgbClr val="F8AD76"/>
      </a:accent6>
      <a:hlink>
        <a:srgbClr val="E86100"/>
      </a:hlink>
      <a:folHlink>
        <a:srgbClr val="E861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Spirit White">
      <a:srgbClr val="FFFFFF"/>
    </a:custClr>
    <a:custClr name="Body Copy Gray">
      <a:srgbClr val="404040"/>
    </a:custClr>
    <a:custClr name="Bodda Getta Blue">
      <a:srgbClr val="0093D2"/>
    </a:custClr>
    <a:custClr name="Samford Brick Orange">
      <a:srgbClr val="CB530D"/>
    </a:custClr>
    <a:custClr name="Campus Green">
      <a:srgbClr val="4E8020"/>
    </a:custClr>
    <a:custClr name="Sunkissed Yellow">
      <a:srgbClr val="FFC044"/>
    </a:custClr>
    <a:custClr name="Never To Yield Teal">
      <a:srgbClr val="00A597"/>
    </a:custClr>
    <a:custClr name="Nova Brown">
      <a:srgbClr val="7A685B"/>
    </a:custClr>
  </a:custClrLst>
  <a:extLst>
    <a:ext uri="{05A4C25C-085E-4340-85A3-A5531E510DB2}">
      <thm15:themeFamily xmlns:thm15="http://schemas.microsoft.com/office/thememl/2012/main" name="slide_template_v2" id="{BC5D058F-5648-3247-964C-7AC4E3A6EB89}" vid="{7A0D0550-3872-5348-B185-A3B1D2A800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Spirit White">
      <a:srgbClr val="FFFFFF"/>
    </a:custClr>
    <a:custClr name="Body Copy Gray">
      <a:srgbClr val="404040"/>
    </a:custClr>
    <a:custClr name="Bodda Getta Blue">
      <a:srgbClr val="0093D2"/>
    </a:custClr>
    <a:custClr name="Samford Brick Orange">
      <a:srgbClr val="CB530D"/>
    </a:custClr>
    <a:custClr name="Campus Green">
      <a:srgbClr val="4E8020"/>
    </a:custClr>
    <a:custClr name="Sunkissed Yellow">
      <a:srgbClr val="FFC044"/>
    </a:custClr>
    <a:custClr name="Never To Yield Teal">
      <a:srgbClr val="00A597"/>
    </a:custClr>
    <a:custClr name="Nova Brown">
      <a:srgbClr val="7A685B"/>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34F76E9301313458F19DD4D452F56EC" ma:contentTypeVersion="13" ma:contentTypeDescription="Create a new document." ma:contentTypeScope="" ma:versionID="9d81154add1fd4f75d805480f6d64db3">
  <xsd:schema xmlns:xsd="http://www.w3.org/2001/XMLSchema" xmlns:xs="http://www.w3.org/2001/XMLSchema" xmlns:p="http://schemas.microsoft.com/office/2006/metadata/properties" xmlns:ns3="47faa2a4-73f8-432c-a094-497480f69319" xmlns:ns4="71aba463-9bd0-4bde-b004-aca769530f9c" targetNamespace="http://schemas.microsoft.com/office/2006/metadata/properties" ma:root="true" ma:fieldsID="715fe8dc12c8fd5f1162692daee474f9" ns3:_="" ns4:_="">
    <xsd:import namespace="47faa2a4-73f8-432c-a094-497480f69319"/>
    <xsd:import namespace="71aba463-9bd0-4bde-b004-aca769530f9c"/>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4:SharedWithUsers" minOccurs="0"/>
                <xsd:element ref="ns4:SharedWithDetails" minOccurs="0"/>
                <xsd:element ref="ns4:SharingHintHash" minOccurs="0"/>
                <xsd:element ref="ns3:MediaServiceDateTaken" minOccurs="0"/>
                <xsd:element ref="ns3:MediaServiceLocation"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7faa2a4-73f8-432c-a094-497480f693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MediaServic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1aba463-9bd0-4bde-b004-aca769530f9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B7EA70-07D6-4FCA-96A1-C2E4044164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7faa2a4-73f8-432c-a094-497480f69319"/>
    <ds:schemaRef ds:uri="71aba463-9bd0-4bde-b004-aca769530f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5A385D6-1B48-432F-B09D-13C6DAFB4878}">
  <ds:schemaRefs>
    <ds:schemaRef ds:uri="47faa2a4-73f8-432c-a094-497480f69319"/>
    <ds:schemaRef ds:uri="http://purl.org/dc/terms/"/>
    <ds:schemaRef ds:uri="http://purl.org/dc/elements/1.1/"/>
    <ds:schemaRef ds:uri="http://www.w3.org/XML/1998/namespace"/>
    <ds:schemaRef ds:uri="http://schemas.microsoft.com/office/2006/documentManagement/types"/>
    <ds:schemaRef ds:uri="http://schemas.openxmlformats.org/package/2006/metadata/core-properties"/>
    <ds:schemaRef ds:uri="http://schemas.microsoft.com/office/2006/metadata/properties"/>
    <ds:schemaRef ds:uri="http://schemas.microsoft.com/office/infopath/2007/PartnerControls"/>
    <ds:schemaRef ds:uri="71aba463-9bd0-4bde-b004-aca769530f9c"/>
    <ds:schemaRef ds:uri="http://purl.org/dc/dcmitype/"/>
  </ds:schemaRefs>
</ds:datastoreItem>
</file>

<file path=customXml/itemProps3.xml><?xml version="1.0" encoding="utf-8"?>
<ds:datastoreItem xmlns:ds="http://schemas.openxmlformats.org/officeDocument/2006/customXml" ds:itemID="{0ADC454B-2BCB-42DD-9586-84DAABED36F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1_AU_2023</Template>
  <TotalTime>424</TotalTime>
  <Words>829</Words>
  <Application>Microsoft Macintosh PowerPoint</Application>
  <PresentationFormat>Widescreen</PresentationFormat>
  <Paragraphs>144</Paragraphs>
  <Slides>14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.AppleSystemUIFont</vt:lpstr>
      <vt:lpstr>Aptos</vt:lpstr>
      <vt:lpstr>Arial</vt:lpstr>
      <vt:lpstr>Avenir Light</vt:lpstr>
      <vt:lpstr>Avenir Next LT Pro</vt:lpstr>
      <vt:lpstr>Avenir Next LT Pro Demi</vt:lpstr>
      <vt:lpstr>Calibri</vt:lpstr>
      <vt:lpstr>System Font Regular</vt:lpstr>
      <vt:lpstr>Wingdings</vt:lpstr>
      <vt:lpstr>1_AU_2023</vt:lpstr>
      <vt:lpstr>11th i-CoMSE Workshop: Mesoscale particle-based modeling</vt:lpstr>
      <vt:lpstr>scale disparity is a big Challenge</vt:lpstr>
      <vt:lpstr>Implicit and mesoscale solvents</vt:lpstr>
      <vt:lpstr>The algorithm</vt:lpstr>
      <vt:lpstr>Initialization</vt:lpstr>
      <vt:lpstr>The collision step</vt:lpstr>
      <vt:lpstr>The collision step</vt:lpstr>
      <vt:lpstr>The collision step</vt:lpstr>
      <vt:lpstr>Practical implementation</vt:lpstr>
      <vt:lpstr>Practical implementation</vt:lpstr>
      <vt:lpstr>Practical implementation</vt:lpstr>
      <vt:lpstr>Exercise: Diffusion Coefficient</vt:lpstr>
      <vt:lpstr>Exercise: Mapping solvent properties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Howard</dc:creator>
  <cp:lastModifiedBy>Michael Howard</cp:lastModifiedBy>
  <cp:revision>94</cp:revision>
  <cp:lastPrinted>2019-08-14T19:32:51Z</cp:lastPrinted>
  <dcterms:created xsi:type="dcterms:W3CDTF">2025-05-15T13:25:15Z</dcterms:created>
  <dcterms:modified xsi:type="dcterms:W3CDTF">2025-07-21T15:30:07Z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0x010100B34F76E9301313458F19DD4D452F56EC</vt:lpwstr>
  </property>
</Properties>
</file>

<file path=docProps/thumbnail.jpeg>
</file>